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1" r:id="rId3"/>
  </p:sldMasterIdLst>
  <p:notesMasterIdLst>
    <p:notesMasterId r:id="rId27"/>
  </p:notesMasterIdLst>
  <p:sldIdLst>
    <p:sldId id="263" r:id="rId4"/>
    <p:sldId id="268" r:id="rId5"/>
    <p:sldId id="269" r:id="rId6"/>
    <p:sldId id="315" r:id="rId7"/>
    <p:sldId id="321" r:id="rId8"/>
    <p:sldId id="316" r:id="rId9"/>
    <p:sldId id="273" r:id="rId10"/>
    <p:sldId id="278" r:id="rId11"/>
    <p:sldId id="304" r:id="rId12"/>
    <p:sldId id="322" r:id="rId13"/>
    <p:sldId id="324" r:id="rId14"/>
    <p:sldId id="305" r:id="rId15"/>
    <p:sldId id="310" r:id="rId16"/>
    <p:sldId id="328" r:id="rId17"/>
    <p:sldId id="307" r:id="rId18"/>
    <p:sldId id="265" r:id="rId19"/>
    <p:sldId id="327" r:id="rId20"/>
    <p:sldId id="264" r:id="rId21"/>
    <p:sldId id="266" r:id="rId22"/>
    <p:sldId id="329" r:id="rId23"/>
    <p:sldId id="325" r:id="rId24"/>
    <p:sldId id="301" r:id="rId25"/>
    <p:sldId id="267" r:id="rId2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2B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06" autoAdjust="0"/>
    <p:restoredTop sz="94595" autoAdjust="0"/>
  </p:normalViewPr>
  <p:slideViewPr>
    <p:cSldViewPr showGuides="1">
      <p:cViewPr varScale="1">
        <p:scale>
          <a:sx n="70" d="100"/>
          <a:sy n="70" d="100"/>
        </p:scale>
        <p:origin x="177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90EE79-4525-4ECF-817B-7223B686CCE0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E03B07BA-8C27-4480-A7B7-BF406F745605}">
      <dgm:prSet phldrT="[Testo]" custT="1"/>
      <dgm:spPr/>
      <dgm:t>
        <a:bodyPr/>
        <a:lstStyle/>
        <a:p>
          <a:r>
            <a:rPr lang="it-IT" sz="1900" b="1" kern="1200" dirty="0"/>
            <a:t>PROJECT</a:t>
          </a:r>
        </a:p>
        <a:p>
          <a:r>
            <a:rPr lang="it-IT" sz="1900" b="1" kern="1200" dirty="0"/>
            <a:t>SUBMITTED </a:t>
          </a:r>
        </a:p>
        <a:p>
          <a:r>
            <a:rPr lang="it-IT" sz="1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MARCH 2024 </a:t>
          </a:r>
        </a:p>
      </dgm:t>
    </dgm:pt>
    <dgm:pt modelId="{E2F4E833-59BF-4C84-B93D-41B908165B0D}" type="parTrans" cxnId="{9679A059-01D9-46B7-B7D2-25A2FC8EC6D8}">
      <dgm:prSet/>
      <dgm:spPr/>
      <dgm:t>
        <a:bodyPr/>
        <a:lstStyle/>
        <a:p>
          <a:endParaRPr lang="it-IT"/>
        </a:p>
      </dgm:t>
    </dgm:pt>
    <dgm:pt modelId="{C7DD5462-84F1-42D8-B8BD-E939B6E38B13}" type="sibTrans" cxnId="{9679A059-01D9-46B7-B7D2-25A2FC8EC6D8}">
      <dgm:prSet/>
      <dgm:spPr/>
      <dgm:t>
        <a:bodyPr/>
        <a:lstStyle/>
        <a:p>
          <a:endParaRPr lang="it-IT"/>
        </a:p>
      </dgm:t>
    </dgm:pt>
    <dgm:pt modelId="{E246FC38-EA14-4AA9-93EB-215BB6FD2B9B}">
      <dgm:prSet phldrT="[Testo]" custT="1"/>
      <dgm:spPr/>
      <dgm:t>
        <a:bodyPr/>
        <a:lstStyle/>
        <a:p>
          <a:r>
            <a:rPr lang="it-IT" sz="1600" b="1" dirty="0"/>
            <a:t>EVALUATION LETTER RECEIVED</a:t>
          </a:r>
        </a:p>
        <a:p>
          <a:r>
            <a:rPr lang="it-IT" sz="1400" dirty="0"/>
            <a:t>SUMMER 2024</a:t>
          </a:r>
        </a:p>
        <a:p>
          <a:endParaRPr lang="it-IT" sz="1400" dirty="0"/>
        </a:p>
      </dgm:t>
    </dgm:pt>
    <dgm:pt modelId="{A3DE2DF4-3562-4FEA-9688-7F546EF6B078}" type="parTrans" cxnId="{3191C6C1-6181-4B7C-A046-04824325AEC4}">
      <dgm:prSet/>
      <dgm:spPr/>
      <dgm:t>
        <a:bodyPr/>
        <a:lstStyle/>
        <a:p>
          <a:endParaRPr lang="it-IT"/>
        </a:p>
      </dgm:t>
    </dgm:pt>
    <dgm:pt modelId="{67477E6B-7053-49E5-AA2B-6E1254415722}" type="sibTrans" cxnId="{3191C6C1-6181-4B7C-A046-04824325AEC4}">
      <dgm:prSet/>
      <dgm:spPr/>
      <dgm:t>
        <a:bodyPr/>
        <a:lstStyle/>
        <a:p>
          <a:endParaRPr lang="it-IT"/>
        </a:p>
      </dgm:t>
    </dgm:pt>
    <dgm:pt modelId="{09CAA534-C0AF-4616-B779-DD998D0F0660}">
      <dgm:prSet phldrT="[Testo]" custT="1"/>
      <dgm:spPr/>
      <dgm:t>
        <a:bodyPr/>
        <a:lstStyle/>
        <a:p>
          <a:r>
            <a:rPr lang="it-IT" sz="1600" b="1" dirty="0"/>
            <a:t>GRANT AGREEMENT SIGNED </a:t>
          </a:r>
        </a:p>
        <a:p>
          <a:r>
            <a:rPr lang="it-IT" sz="1400" dirty="0"/>
            <a:t>30 OCTOBER 2024</a:t>
          </a:r>
        </a:p>
      </dgm:t>
    </dgm:pt>
    <dgm:pt modelId="{AA41E523-0DEC-44BC-97BC-CA51FF663FE3}" type="parTrans" cxnId="{1EDD3D98-D77B-47F6-B6C7-E84F46039444}">
      <dgm:prSet/>
      <dgm:spPr/>
      <dgm:t>
        <a:bodyPr/>
        <a:lstStyle/>
        <a:p>
          <a:endParaRPr lang="it-IT"/>
        </a:p>
      </dgm:t>
    </dgm:pt>
    <dgm:pt modelId="{CC0C5A5F-2677-4708-982A-6EAC816A1523}" type="sibTrans" cxnId="{1EDD3D98-D77B-47F6-B6C7-E84F46039444}">
      <dgm:prSet/>
      <dgm:spPr/>
      <dgm:t>
        <a:bodyPr/>
        <a:lstStyle/>
        <a:p>
          <a:endParaRPr lang="it-IT"/>
        </a:p>
      </dgm:t>
    </dgm:pt>
    <dgm:pt modelId="{78FA59B0-579B-4867-A960-2CE6E1B6BF29}">
      <dgm:prSet phldrT="[Testo]"/>
      <dgm:spPr/>
      <dgm:t>
        <a:bodyPr/>
        <a:lstStyle/>
        <a:p>
          <a:r>
            <a:rPr lang="it-IT" dirty="0"/>
            <a:t>PROJECT START </a:t>
          </a:r>
          <a:r>
            <a:rPr lang="it-IT" dirty="0">
              <a:solidFill>
                <a:srgbClr val="FF0000"/>
              </a:solidFill>
            </a:rPr>
            <a:t>04/11/2024</a:t>
          </a:r>
        </a:p>
      </dgm:t>
    </dgm:pt>
    <dgm:pt modelId="{7CA5512F-E41D-47B4-A5D2-6ED2ABC11AE3}" type="parTrans" cxnId="{6186DCBE-09FF-466E-8BF7-7E5DC22A172E}">
      <dgm:prSet/>
      <dgm:spPr/>
      <dgm:t>
        <a:bodyPr/>
        <a:lstStyle/>
        <a:p>
          <a:endParaRPr lang="it-IT"/>
        </a:p>
      </dgm:t>
    </dgm:pt>
    <dgm:pt modelId="{DEEC2DCB-24AA-4B68-B5AE-D7581A22F41B}" type="sibTrans" cxnId="{6186DCBE-09FF-466E-8BF7-7E5DC22A172E}">
      <dgm:prSet/>
      <dgm:spPr/>
      <dgm:t>
        <a:bodyPr/>
        <a:lstStyle/>
        <a:p>
          <a:endParaRPr lang="it-IT"/>
        </a:p>
      </dgm:t>
    </dgm:pt>
    <dgm:pt modelId="{2389677A-D3C7-4C7E-A4FE-0DBD3A02FFEF}" type="pres">
      <dgm:prSet presAssocID="{3390EE79-4525-4ECF-817B-7223B686CCE0}" presName="arrowDiagram" presStyleCnt="0">
        <dgm:presLayoutVars>
          <dgm:chMax val="5"/>
          <dgm:dir/>
          <dgm:resizeHandles val="exact"/>
        </dgm:presLayoutVars>
      </dgm:prSet>
      <dgm:spPr/>
    </dgm:pt>
    <dgm:pt modelId="{AEAD280D-8310-4700-BD82-3E6E003AEFBA}" type="pres">
      <dgm:prSet presAssocID="{3390EE79-4525-4ECF-817B-7223B686CCE0}" presName="arrow" presStyleLbl="bgShp" presStyleIdx="0" presStyleCnt="1" custLinFactNeighborX="-796" custLinFactNeighborY="-8369"/>
      <dgm:spPr/>
    </dgm:pt>
    <dgm:pt modelId="{EE7016C0-0C4D-485B-B08F-03E016D741EF}" type="pres">
      <dgm:prSet presAssocID="{3390EE79-4525-4ECF-817B-7223B686CCE0}" presName="arrowDiagram4" presStyleCnt="0"/>
      <dgm:spPr/>
    </dgm:pt>
    <dgm:pt modelId="{DAF8348A-48D1-46D1-91F4-6DF424D27A55}" type="pres">
      <dgm:prSet presAssocID="{E03B07BA-8C27-4480-A7B7-BF406F745605}" presName="bullet4a" presStyleLbl="node1" presStyleIdx="0" presStyleCnt="4"/>
      <dgm:spPr/>
    </dgm:pt>
    <dgm:pt modelId="{B4B6DDB1-707F-473A-B61E-4A8669CCBA04}" type="pres">
      <dgm:prSet presAssocID="{E03B07BA-8C27-4480-A7B7-BF406F745605}" presName="textBox4a" presStyleLbl="revTx" presStyleIdx="0" presStyleCnt="4">
        <dgm:presLayoutVars>
          <dgm:bulletEnabled val="1"/>
        </dgm:presLayoutVars>
      </dgm:prSet>
      <dgm:spPr/>
    </dgm:pt>
    <dgm:pt modelId="{5BB95DC2-C726-4FF3-B9B3-2EF48B08108D}" type="pres">
      <dgm:prSet presAssocID="{E246FC38-EA14-4AA9-93EB-215BB6FD2B9B}" presName="bullet4b" presStyleLbl="node1" presStyleIdx="1" presStyleCnt="4"/>
      <dgm:spPr/>
    </dgm:pt>
    <dgm:pt modelId="{EB395975-DA22-4517-8749-97B3A135C9A2}" type="pres">
      <dgm:prSet presAssocID="{E246FC38-EA14-4AA9-93EB-215BB6FD2B9B}" presName="textBox4b" presStyleLbl="revTx" presStyleIdx="1" presStyleCnt="4">
        <dgm:presLayoutVars>
          <dgm:bulletEnabled val="1"/>
        </dgm:presLayoutVars>
      </dgm:prSet>
      <dgm:spPr/>
    </dgm:pt>
    <dgm:pt modelId="{9BC27A16-10A7-4359-978F-92020A1FF7B2}" type="pres">
      <dgm:prSet presAssocID="{09CAA534-C0AF-4616-B779-DD998D0F0660}" presName="bullet4c" presStyleLbl="node1" presStyleIdx="2" presStyleCnt="4"/>
      <dgm:spPr/>
    </dgm:pt>
    <dgm:pt modelId="{B26E4150-5B04-404A-8ED1-8E6C7885D0D3}" type="pres">
      <dgm:prSet presAssocID="{09CAA534-C0AF-4616-B779-DD998D0F0660}" presName="textBox4c" presStyleLbl="revTx" presStyleIdx="2" presStyleCnt="4" custScaleX="116454">
        <dgm:presLayoutVars>
          <dgm:bulletEnabled val="1"/>
        </dgm:presLayoutVars>
      </dgm:prSet>
      <dgm:spPr/>
    </dgm:pt>
    <dgm:pt modelId="{E486BC23-CFCA-4A78-9385-E87F52573F40}" type="pres">
      <dgm:prSet presAssocID="{78FA59B0-579B-4867-A960-2CE6E1B6BF29}" presName="bullet4d" presStyleLbl="node1" presStyleIdx="3" presStyleCnt="4"/>
      <dgm:spPr/>
    </dgm:pt>
    <dgm:pt modelId="{61956FB1-5F89-4648-A16A-7837CF0121D4}" type="pres">
      <dgm:prSet presAssocID="{78FA59B0-579B-4867-A960-2CE6E1B6BF29}" presName="textBox4d" presStyleLbl="revTx" presStyleIdx="3" presStyleCnt="4">
        <dgm:presLayoutVars>
          <dgm:bulletEnabled val="1"/>
        </dgm:presLayoutVars>
      </dgm:prSet>
      <dgm:spPr/>
    </dgm:pt>
  </dgm:ptLst>
  <dgm:cxnLst>
    <dgm:cxn modelId="{F1909F02-DB94-40A9-9BC5-70035BDA8627}" type="presOf" srcId="{3390EE79-4525-4ECF-817B-7223B686CCE0}" destId="{2389677A-D3C7-4C7E-A4FE-0DBD3A02FFEF}" srcOrd="0" destOrd="0" presId="urn:microsoft.com/office/officeart/2005/8/layout/arrow2"/>
    <dgm:cxn modelId="{A1F1B415-645B-435E-BA74-FC648F9035BB}" type="presOf" srcId="{78FA59B0-579B-4867-A960-2CE6E1B6BF29}" destId="{61956FB1-5F89-4648-A16A-7837CF0121D4}" srcOrd="0" destOrd="0" presId="urn:microsoft.com/office/officeart/2005/8/layout/arrow2"/>
    <dgm:cxn modelId="{007A0E26-2F6B-4427-8F4D-0948BD7407CA}" type="presOf" srcId="{E246FC38-EA14-4AA9-93EB-215BB6FD2B9B}" destId="{EB395975-DA22-4517-8749-97B3A135C9A2}" srcOrd="0" destOrd="0" presId="urn:microsoft.com/office/officeart/2005/8/layout/arrow2"/>
    <dgm:cxn modelId="{9CD9E74A-0ED2-43CA-813A-64EE6B904F2D}" type="presOf" srcId="{09CAA534-C0AF-4616-B779-DD998D0F0660}" destId="{B26E4150-5B04-404A-8ED1-8E6C7885D0D3}" srcOrd="0" destOrd="0" presId="urn:microsoft.com/office/officeart/2005/8/layout/arrow2"/>
    <dgm:cxn modelId="{9679A059-01D9-46B7-B7D2-25A2FC8EC6D8}" srcId="{3390EE79-4525-4ECF-817B-7223B686CCE0}" destId="{E03B07BA-8C27-4480-A7B7-BF406F745605}" srcOrd="0" destOrd="0" parTransId="{E2F4E833-59BF-4C84-B93D-41B908165B0D}" sibTransId="{C7DD5462-84F1-42D8-B8BD-E939B6E38B13}"/>
    <dgm:cxn modelId="{1EDD3D98-D77B-47F6-B6C7-E84F46039444}" srcId="{3390EE79-4525-4ECF-817B-7223B686CCE0}" destId="{09CAA534-C0AF-4616-B779-DD998D0F0660}" srcOrd="2" destOrd="0" parTransId="{AA41E523-0DEC-44BC-97BC-CA51FF663FE3}" sibTransId="{CC0C5A5F-2677-4708-982A-6EAC816A1523}"/>
    <dgm:cxn modelId="{6186DCBE-09FF-466E-8BF7-7E5DC22A172E}" srcId="{3390EE79-4525-4ECF-817B-7223B686CCE0}" destId="{78FA59B0-579B-4867-A960-2CE6E1B6BF29}" srcOrd="3" destOrd="0" parTransId="{7CA5512F-E41D-47B4-A5D2-6ED2ABC11AE3}" sibTransId="{DEEC2DCB-24AA-4B68-B5AE-D7581A22F41B}"/>
    <dgm:cxn modelId="{43E686C0-1027-4C7A-A9DD-13EB8709D6A5}" type="presOf" srcId="{E03B07BA-8C27-4480-A7B7-BF406F745605}" destId="{B4B6DDB1-707F-473A-B61E-4A8669CCBA04}" srcOrd="0" destOrd="0" presId="urn:microsoft.com/office/officeart/2005/8/layout/arrow2"/>
    <dgm:cxn modelId="{3191C6C1-6181-4B7C-A046-04824325AEC4}" srcId="{3390EE79-4525-4ECF-817B-7223B686CCE0}" destId="{E246FC38-EA14-4AA9-93EB-215BB6FD2B9B}" srcOrd="1" destOrd="0" parTransId="{A3DE2DF4-3562-4FEA-9688-7F546EF6B078}" sibTransId="{67477E6B-7053-49E5-AA2B-6E1254415722}"/>
    <dgm:cxn modelId="{C6BAC19F-F8CF-482B-A529-75EE3A569388}" type="presParOf" srcId="{2389677A-D3C7-4C7E-A4FE-0DBD3A02FFEF}" destId="{AEAD280D-8310-4700-BD82-3E6E003AEFBA}" srcOrd="0" destOrd="0" presId="urn:microsoft.com/office/officeart/2005/8/layout/arrow2"/>
    <dgm:cxn modelId="{C78CC36F-76DE-4DE2-8E03-64BB61D7152B}" type="presParOf" srcId="{2389677A-D3C7-4C7E-A4FE-0DBD3A02FFEF}" destId="{EE7016C0-0C4D-485B-B08F-03E016D741EF}" srcOrd="1" destOrd="0" presId="urn:microsoft.com/office/officeart/2005/8/layout/arrow2"/>
    <dgm:cxn modelId="{3117F4CC-E958-4EAF-899C-39268FAF187A}" type="presParOf" srcId="{EE7016C0-0C4D-485B-B08F-03E016D741EF}" destId="{DAF8348A-48D1-46D1-91F4-6DF424D27A55}" srcOrd="0" destOrd="0" presId="urn:microsoft.com/office/officeart/2005/8/layout/arrow2"/>
    <dgm:cxn modelId="{C310D93A-5F5D-4862-8939-42E8A606559A}" type="presParOf" srcId="{EE7016C0-0C4D-485B-B08F-03E016D741EF}" destId="{B4B6DDB1-707F-473A-B61E-4A8669CCBA04}" srcOrd="1" destOrd="0" presId="urn:microsoft.com/office/officeart/2005/8/layout/arrow2"/>
    <dgm:cxn modelId="{CB755A78-A8AF-4D4A-AB35-5FA6371A5901}" type="presParOf" srcId="{EE7016C0-0C4D-485B-B08F-03E016D741EF}" destId="{5BB95DC2-C726-4FF3-B9B3-2EF48B08108D}" srcOrd="2" destOrd="0" presId="urn:microsoft.com/office/officeart/2005/8/layout/arrow2"/>
    <dgm:cxn modelId="{B24ECC30-F4DB-4FF6-A074-739D36075D41}" type="presParOf" srcId="{EE7016C0-0C4D-485B-B08F-03E016D741EF}" destId="{EB395975-DA22-4517-8749-97B3A135C9A2}" srcOrd="3" destOrd="0" presId="urn:microsoft.com/office/officeart/2005/8/layout/arrow2"/>
    <dgm:cxn modelId="{3E2F1605-4F19-41C3-8375-1FB3292F36B9}" type="presParOf" srcId="{EE7016C0-0C4D-485B-B08F-03E016D741EF}" destId="{9BC27A16-10A7-4359-978F-92020A1FF7B2}" srcOrd="4" destOrd="0" presId="urn:microsoft.com/office/officeart/2005/8/layout/arrow2"/>
    <dgm:cxn modelId="{DC878592-2FCB-41C7-96E2-9359951C5BB3}" type="presParOf" srcId="{EE7016C0-0C4D-485B-B08F-03E016D741EF}" destId="{B26E4150-5B04-404A-8ED1-8E6C7885D0D3}" srcOrd="5" destOrd="0" presId="urn:microsoft.com/office/officeart/2005/8/layout/arrow2"/>
    <dgm:cxn modelId="{3FDDFE76-D32D-445A-BC1F-7670EF768856}" type="presParOf" srcId="{EE7016C0-0C4D-485B-B08F-03E016D741EF}" destId="{E486BC23-CFCA-4A78-9385-E87F52573F40}" srcOrd="6" destOrd="0" presId="urn:microsoft.com/office/officeart/2005/8/layout/arrow2"/>
    <dgm:cxn modelId="{DA70D45D-BF25-4873-AC3C-9413043B1362}" type="presParOf" srcId="{EE7016C0-0C4D-485B-B08F-03E016D741EF}" destId="{61956FB1-5F89-4648-A16A-7837CF0121D4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B45726-CF23-4B84-8C13-A69A555D6F45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EE2A011E-137C-44C2-A82A-2F0903E4458C}">
      <dgm:prSet phldrT="[Testo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t-IT" dirty="0"/>
            <a:t>GRANT AGREEMENT NATIONAL AGENCY</a:t>
          </a:r>
        </a:p>
        <a:p>
          <a:r>
            <a:rPr lang="it-IT" dirty="0"/>
            <a:t>UNIBO</a:t>
          </a:r>
        </a:p>
      </dgm:t>
    </dgm:pt>
    <dgm:pt modelId="{0431B387-0211-471C-9F21-C0CAC5129A87}" type="parTrans" cxnId="{4C4578D2-0D50-48ED-A2EF-BBD398B07D14}">
      <dgm:prSet/>
      <dgm:spPr/>
      <dgm:t>
        <a:bodyPr/>
        <a:lstStyle/>
        <a:p>
          <a:endParaRPr lang="it-IT"/>
        </a:p>
      </dgm:t>
    </dgm:pt>
    <dgm:pt modelId="{0314DEF2-2B74-4C3F-AA10-7B219904202E}" type="sibTrans" cxnId="{4C4578D2-0D50-48ED-A2EF-BBD398B07D14}">
      <dgm:prSet/>
      <dgm:spPr/>
      <dgm:t>
        <a:bodyPr/>
        <a:lstStyle/>
        <a:p>
          <a:endParaRPr lang="it-IT"/>
        </a:p>
      </dgm:t>
    </dgm:pt>
    <dgm:pt modelId="{A23F8933-D8F0-4DDC-A72B-97720601F1AF}">
      <dgm:prSet phldrT="[Testo]"/>
      <dgm:spPr/>
      <dgm:t>
        <a:bodyPr/>
        <a:lstStyle/>
        <a:p>
          <a:r>
            <a:rPr lang="it-IT" dirty="0" err="1"/>
            <a:t>Unibo</a:t>
          </a:r>
          <a:endParaRPr lang="it-IT" dirty="0"/>
        </a:p>
        <a:p>
          <a:r>
            <a:rPr lang="it-IT" dirty="0" err="1"/>
            <a:t>Usal</a:t>
          </a:r>
          <a:endParaRPr lang="it-IT" dirty="0"/>
        </a:p>
      </dgm:t>
    </dgm:pt>
    <dgm:pt modelId="{5A6D54B3-E761-4D74-A78B-E3E699BB8C82}" type="parTrans" cxnId="{87B3782A-AF13-49D5-969C-8979184B29AA}">
      <dgm:prSet/>
      <dgm:spPr/>
      <dgm:t>
        <a:bodyPr/>
        <a:lstStyle/>
        <a:p>
          <a:endParaRPr lang="it-IT"/>
        </a:p>
      </dgm:t>
    </dgm:pt>
    <dgm:pt modelId="{DA7F4E90-A490-403B-95DC-94A33A5B6960}" type="sibTrans" cxnId="{87B3782A-AF13-49D5-969C-8979184B29AA}">
      <dgm:prSet/>
      <dgm:spPr/>
      <dgm:t>
        <a:bodyPr/>
        <a:lstStyle/>
        <a:p>
          <a:endParaRPr lang="it-IT"/>
        </a:p>
      </dgm:t>
    </dgm:pt>
    <dgm:pt modelId="{798512AA-91CD-458B-9578-D26053BE793C}">
      <dgm:prSet phldrT="[Testo]"/>
      <dgm:spPr/>
      <dgm:t>
        <a:bodyPr/>
        <a:lstStyle/>
        <a:p>
          <a:r>
            <a:rPr lang="it-IT" dirty="0" err="1"/>
            <a:t>Unibo</a:t>
          </a:r>
          <a:r>
            <a:rPr lang="it-IT" dirty="0"/>
            <a:t> </a:t>
          </a:r>
        </a:p>
        <a:p>
          <a:r>
            <a:rPr lang="it-IT" dirty="0"/>
            <a:t>GOTT</a:t>
          </a:r>
        </a:p>
      </dgm:t>
    </dgm:pt>
    <dgm:pt modelId="{1D18B832-F96E-4181-A8A4-5CC712AE58BC}" type="parTrans" cxnId="{F23577A7-5659-4E3A-BFB2-79D1A3147435}">
      <dgm:prSet/>
      <dgm:spPr/>
      <dgm:t>
        <a:bodyPr/>
        <a:lstStyle/>
        <a:p>
          <a:endParaRPr lang="it-IT"/>
        </a:p>
      </dgm:t>
    </dgm:pt>
    <dgm:pt modelId="{CFC4D11E-00BE-4B6E-B271-2A98E03869BD}" type="sibTrans" cxnId="{F23577A7-5659-4E3A-BFB2-79D1A3147435}">
      <dgm:prSet/>
      <dgm:spPr/>
      <dgm:t>
        <a:bodyPr/>
        <a:lstStyle/>
        <a:p>
          <a:endParaRPr lang="it-IT"/>
        </a:p>
      </dgm:t>
    </dgm:pt>
    <dgm:pt modelId="{00664351-099D-48B7-B7FB-5BEC6653121B}">
      <dgm:prSet/>
      <dgm:spPr/>
      <dgm:t>
        <a:bodyPr/>
        <a:lstStyle/>
        <a:p>
          <a:r>
            <a:rPr lang="it-IT" dirty="0" err="1"/>
            <a:t>Unibo</a:t>
          </a:r>
          <a:endParaRPr lang="it-IT" dirty="0"/>
        </a:p>
        <a:p>
          <a:r>
            <a:rPr lang="it-IT" dirty="0"/>
            <a:t>ROUEN</a:t>
          </a:r>
        </a:p>
      </dgm:t>
    </dgm:pt>
    <dgm:pt modelId="{398672D4-4D13-4EDA-8079-A98C0A715FD5}" type="parTrans" cxnId="{697EBD81-ED5C-4D1C-8D28-09970BCCB782}">
      <dgm:prSet/>
      <dgm:spPr/>
      <dgm:t>
        <a:bodyPr/>
        <a:lstStyle/>
        <a:p>
          <a:endParaRPr lang="it-IT"/>
        </a:p>
      </dgm:t>
    </dgm:pt>
    <dgm:pt modelId="{FB893C82-01EE-4F0E-B412-9962D679E5E6}" type="sibTrans" cxnId="{697EBD81-ED5C-4D1C-8D28-09970BCCB782}">
      <dgm:prSet/>
      <dgm:spPr/>
      <dgm:t>
        <a:bodyPr/>
        <a:lstStyle/>
        <a:p>
          <a:endParaRPr lang="it-IT"/>
        </a:p>
      </dgm:t>
    </dgm:pt>
    <dgm:pt modelId="{050C8486-705A-442F-BB10-AEE521469F00}">
      <dgm:prSet/>
      <dgm:spPr/>
      <dgm:t>
        <a:bodyPr/>
        <a:lstStyle/>
        <a:p>
          <a:r>
            <a:rPr lang="it-IT" dirty="0" err="1"/>
            <a:t>Unibo</a:t>
          </a:r>
          <a:endParaRPr lang="it-IT" dirty="0"/>
        </a:p>
        <a:p>
          <a:r>
            <a:rPr lang="it-IT" dirty="0"/>
            <a:t>ULISB</a:t>
          </a:r>
        </a:p>
      </dgm:t>
    </dgm:pt>
    <dgm:pt modelId="{DBE03164-C742-4DEB-B7D0-47748BEAF6CE}" type="parTrans" cxnId="{412521E3-CC9C-4EBA-ABB1-B506FC421EFD}">
      <dgm:prSet/>
      <dgm:spPr/>
      <dgm:t>
        <a:bodyPr/>
        <a:lstStyle/>
        <a:p>
          <a:endParaRPr lang="it-IT"/>
        </a:p>
      </dgm:t>
    </dgm:pt>
    <dgm:pt modelId="{74DF0D60-9537-470F-80B4-51D4220A9A3C}" type="sibTrans" cxnId="{412521E3-CC9C-4EBA-ABB1-B506FC421EFD}">
      <dgm:prSet/>
      <dgm:spPr/>
      <dgm:t>
        <a:bodyPr/>
        <a:lstStyle/>
        <a:p>
          <a:endParaRPr lang="it-IT"/>
        </a:p>
      </dgm:t>
    </dgm:pt>
    <dgm:pt modelId="{0322E53F-DA1C-402A-B35C-881FE1971CFF}">
      <dgm:prSet/>
      <dgm:spPr/>
      <dgm:t>
        <a:bodyPr/>
        <a:lstStyle/>
        <a:p>
          <a:r>
            <a:rPr lang="it-IT" dirty="0" err="1"/>
            <a:t>Unibo</a:t>
          </a:r>
          <a:r>
            <a:rPr lang="it-IT" dirty="0"/>
            <a:t> </a:t>
          </a:r>
        </a:p>
        <a:p>
          <a:r>
            <a:rPr lang="it-IT" dirty="0"/>
            <a:t>UCATT</a:t>
          </a:r>
        </a:p>
      </dgm:t>
    </dgm:pt>
    <dgm:pt modelId="{7D270971-4314-4A5D-AA2B-54DE4E83EF56}" type="parTrans" cxnId="{2E5C4210-81BF-4D70-8BC0-04B7D8F77B9C}">
      <dgm:prSet/>
      <dgm:spPr/>
      <dgm:t>
        <a:bodyPr/>
        <a:lstStyle/>
        <a:p>
          <a:endParaRPr lang="it-IT"/>
        </a:p>
      </dgm:t>
    </dgm:pt>
    <dgm:pt modelId="{D213A87A-88E7-458B-9149-CB9C26C8F513}" type="sibTrans" cxnId="{2E5C4210-81BF-4D70-8BC0-04B7D8F77B9C}">
      <dgm:prSet/>
      <dgm:spPr/>
      <dgm:t>
        <a:bodyPr/>
        <a:lstStyle/>
        <a:p>
          <a:endParaRPr lang="it-IT"/>
        </a:p>
      </dgm:t>
    </dgm:pt>
    <dgm:pt modelId="{C37410F5-5660-4E28-9DEA-2E0502D27268}" type="pres">
      <dgm:prSet presAssocID="{03B45726-CF23-4B84-8C13-A69A555D6F4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2D93F3C0-1B35-4F45-959C-95BEBCBECEE4}" type="pres">
      <dgm:prSet presAssocID="{EE2A011E-137C-44C2-A82A-2F0903E4458C}" presName="root1" presStyleCnt="0"/>
      <dgm:spPr/>
    </dgm:pt>
    <dgm:pt modelId="{6F2B9519-F9D5-459A-897A-7DD1CF8D0B16}" type="pres">
      <dgm:prSet presAssocID="{EE2A011E-137C-44C2-A82A-2F0903E4458C}" presName="LevelOneTextNode" presStyleLbl="node0" presStyleIdx="0" presStyleCnt="1" custScaleX="187630" custScaleY="202845" custLinFactNeighborX="-36380" custLinFactNeighborY="9894">
        <dgm:presLayoutVars>
          <dgm:chPref val="3"/>
        </dgm:presLayoutVars>
      </dgm:prSet>
      <dgm:spPr/>
    </dgm:pt>
    <dgm:pt modelId="{08CA28E3-BAC0-470F-91BE-4BBFE07F32A5}" type="pres">
      <dgm:prSet presAssocID="{EE2A011E-137C-44C2-A82A-2F0903E4458C}" presName="level2hierChild" presStyleCnt="0"/>
      <dgm:spPr/>
    </dgm:pt>
    <dgm:pt modelId="{F2E75EEB-F2AE-4761-96D2-9D8D02F069FF}" type="pres">
      <dgm:prSet presAssocID="{5A6D54B3-E761-4D74-A78B-E3E699BB8C82}" presName="conn2-1" presStyleLbl="parChTrans1D2" presStyleIdx="0" presStyleCnt="5"/>
      <dgm:spPr/>
    </dgm:pt>
    <dgm:pt modelId="{B04F3092-78D4-425E-B714-7EA41A36D5FC}" type="pres">
      <dgm:prSet presAssocID="{5A6D54B3-E761-4D74-A78B-E3E699BB8C82}" presName="connTx" presStyleLbl="parChTrans1D2" presStyleIdx="0" presStyleCnt="5"/>
      <dgm:spPr/>
    </dgm:pt>
    <dgm:pt modelId="{47DC556F-02F5-412E-A918-A05214001A08}" type="pres">
      <dgm:prSet presAssocID="{A23F8933-D8F0-4DDC-A72B-97720601F1AF}" presName="root2" presStyleCnt="0"/>
      <dgm:spPr/>
    </dgm:pt>
    <dgm:pt modelId="{07B7F519-6B9B-458C-BDE3-16D8C87D614F}" type="pres">
      <dgm:prSet presAssocID="{A23F8933-D8F0-4DDC-A72B-97720601F1AF}" presName="LevelTwoTextNode" presStyleLbl="node2" presStyleIdx="0" presStyleCnt="5" custLinFactNeighborX="0" custLinFactNeighborY="3469">
        <dgm:presLayoutVars>
          <dgm:chPref val="3"/>
        </dgm:presLayoutVars>
      </dgm:prSet>
      <dgm:spPr/>
    </dgm:pt>
    <dgm:pt modelId="{93B22CBD-C59B-43C9-8E73-BBEE5387B2C7}" type="pres">
      <dgm:prSet presAssocID="{A23F8933-D8F0-4DDC-A72B-97720601F1AF}" presName="level3hierChild" presStyleCnt="0"/>
      <dgm:spPr/>
    </dgm:pt>
    <dgm:pt modelId="{D2C205B2-ACC9-442E-A53C-1B312E73A52B}" type="pres">
      <dgm:prSet presAssocID="{398672D4-4D13-4EDA-8079-A98C0A715FD5}" presName="conn2-1" presStyleLbl="parChTrans1D2" presStyleIdx="1" presStyleCnt="5"/>
      <dgm:spPr/>
    </dgm:pt>
    <dgm:pt modelId="{A1EABCCF-40CD-4BAE-9F37-FFCB2766080C}" type="pres">
      <dgm:prSet presAssocID="{398672D4-4D13-4EDA-8079-A98C0A715FD5}" presName="connTx" presStyleLbl="parChTrans1D2" presStyleIdx="1" presStyleCnt="5"/>
      <dgm:spPr/>
    </dgm:pt>
    <dgm:pt modelId="{3669E47B-3D9B-4987-A12A-D9DC46F99C11}" type="pres">
      <dgm:prSet presAssocID="{00664351-099D-48B7-B7FB-5BEC6653121B}" presName="root2" presStyleCnt="0"/>
      <dgm:spPr/>
    </dgm:pt>
    <dgm:pt modelId="{4FB7F499-EB77-47FE-BBCC-B4877ADC3295}" type="pres">
      <dgm:prSet presAssocID="{00664351-099D-48B7-B7FB-5BEC6653121B}" presName="LevelTwoTextNode" presStyleLbl="node2" presStyleIdx="1" presStyleCnt="5">
        <dgm:presLayoutVars>
          <dgm:chPref val="3"/>
        </dgm:presLayoutVars>
      </dgm:prSet>
      <dgm:spPr/>
    </dgm:pt>
    <dgm:pt modelId="{0DF92AF2-B3C5-4B26-A1B8-453F81850342}" type="pres">
      <dgm:prSet presAssocID="{00664351-099D-48B7-B7FB-5BEC6653121B}" presName="level3hierChild" presStyleCnt="0"/>
      <dgm:spPr/>
    </dgm:pt>
    <dgm:pt modelId="{5FF115C6-1A50-4B31-8C06-41D48F7E2F1B}" type="pres">
      <dgm:prSet presAssocID="{DBE03164-C742-4DEB-B7D0-47748BEAF6CE}" presName="conn2-1" presStyleLbl="parChTrans1D2" presStyleIdx="2" presStyleCnt="5"/>
      <dgm:spPr/>
    </dgm:pt>
    <dgm:pt modelId="{E704E414-6AC7-4342-BF62-FD8CB75CA795}" type="pres">
      <dgm:prSet presAssocID="{DBE03164-C742-4DEB-B7D0-47748BEAF6CE}" presName="connTx" presStyleLbl="parChTrans1D2" presStyleIdx="2" presStyleCnt="5"/>
      <dgm:spPr/>
    </dgm:pt>
    <dgm:pt modelId="{55551F0C-3CD9-4570-9484-B0C54F7842C0}" type="pres">
      <dgm:prSet presAssocID="{050C8486-705A-442F-BB10-AEE521469F00}" presName="root2" presStyleCnt="0"/>
      <dgm:spPr/>
    </dgm:pt>
    <dgm:pt modelId="{D3194432-7ABE-4CA4-903A-E86DFBE99D37}" type="pres">
      <dgm:prSet presAssocID="{050C8486-705A-442F-BB10-AEE521469F00}" presName="LevelTwoTextNode" presStyleLbl="node2" presStyleIdx="2" presStyleCnt="5">
        <dgm:presLayoutVars>
          <dgm:chPref val="3"/>
        </dgm:presLayoutVars>
      </dgm:prSet>
      <dgm:spPr/>
    </dgm:pt>
    <dgm:pt modelId="{5C744F87-4A9A-4C0F-ACB5-BE903021FFA8}" type="pres">
      <dgm:prSet presAssocID="{050C8486-705A-442F-BB10-AEE521469F00}" presName="level3hierChild" presStyleCnt="0"/>
      <dgm:spPr/>
    </dgm:pt>
    <dgm:pt modelId="{8471BB2C-03EE-4EAB-AD8C-78B4BC774759}" type="pres">
      <dgm:prSet presAssocID="{1D18B832-F96E-4181-A8A4-5CC712AE58BC}" presName="conn2-1" presStyleLbl="parChTrans1D2" presStyleIdx="3" presStyleCnt="5"/>
      <dgm:spPr/>
    </dgm:pt>
    <dgm:pt modelId="{5816F9F9-C4B6-42BB-927C-D2A5D6BCFF5D}" type="pres">
      <dgm:prSet presAssocID="{1D18B832-F96E-4181-A8A4-5CC712AE58BC}" presName="connTx" presStyleLbl="parChTrans1D2" presStyleIdx="3" presStyleCnt="5"/>
      <dgm:spPr/>
    </dgm:pt>
    <dgm:pt modelId="{91CCDC98-0BC7-4167-B028-8C5603DB61D5}" type="pres">
      <dgm:prSet presAssocID="{798512AA-91CD-458B-9578-D26053BE793C}" presName="root2" presStyleCnt="0"/>
      <dgm:spPr/>
    </dgm:pt>
    <dgm:pt modelId="{5FCFC5A6-2256-4A4F-A6F2-8917317938B8}" type="pres">
      <dgm:prSet presAssocID="{798512AA-91CD-458B-9578-D26053BE793C}" presName="LevelTwoTextNode" presStyleLbl="node2" presStyleIdx="3" presStyleCnt="5">
        <dgm:presLayoutVars>
          <dgm:chPref val="3"/>
        </dgm:presLayoutVars>
      </dgm:prSet>
      <dgm:spPr/>
    </dgm:pt>
    <dgm:pt modelId="{7025760A-555E-45CA-B11F-5923207B8A65}" type="pres">
      <dgm:prSet presAssocID="{798512AA-91CD-458B-9578-D26053BE793C}" presName="level3hierChild" presStyleCnt="0"/>
      <dgm:spPr/>
    </dgm:pt>
    <dgm:pt modelId="{8DB1E4D8-0C9F-43A1-A9A4-10CFAD5D6AF0}" type="pres">
      <dgm:prSet presAssocID="{7D270971-4314-4A5D-AA2B-54DE4E83EF56}" presName="conn2-1" presStyleLbl="parChTrans1D2" presStyleIdx="4" presStyleCnt="5"/>
      <dgm:spPr/>
    </dgm:pt>
    <dgm:pt modelId="{5920E310-80B4-403A-927E-534054B1A3F2}" type="pres">
      <dgm:prSet presAssocID="{7D270971-4314-4A5D-AA2B-54DE4E83EF56}" presName="connTx" presStyleLbl="parChTrans1D2" presStyleIdx="4" presStyleCnt="5"/>
      <dgm:spPr/>
    </dgm:pt>
    <dgm:pt modelId="{F0B3886D-DFC3-411D-A53C-0B01D347651C}" type="pres">
      <dgm:prSet presAssocID="{0322E53F-DA1C-402A-B35C-881FE1971CFF}" presName="root2" presStyleCnt="0"/>
      <dgm:spPr/>
    </dgm:pt>
    <dgm:pt modelId="{EB848978-8AD5-48C4-A716-DFA0BDFC2D15}" type="pres">
      <dgm:prSet presAssocID="{0322E53F-DA1C-402A-B35C-881FE1971CFF}" presName="LevelTwoTextNode" presStyleLbl="node2" presStyleIdx="4" presStyleCnt="5">
        <dgm:presLayoutVars>
          <dgm:chPref val="3"/>
        </dgm:presLayoutVars>
      </dgm:prSet>
      <dgm:spPr/>
    </dgm:pt>
    <dgm:pt modelId="{C424C712-289B-42D6-A91C-B1CC74B91D7F}" type="pres">
      <dgm:prSet presAssocID="{0322E53F-DA1C-402A-B35C-881FE1971CFF}" presName="level3hierChild" presStyleCnt="0"/>
      <dgm:spPr/>
    </dgm:pt>
  </dgm:ptLst>
  <dgm:cxnLst>
    <dgm:cxn modelId="{98505507-9817-4BC0-8855-694F99F9B1FF}" type="presOf" srcId="{398672D4-4D13-4EDA-8079-A98C0A715FD5}" destId="{D2C205B2-ACC9-442E-A53C-1B312E73A52B}" srcOrd="0" destOrd="0" presId="urn:microsoft.com/office/officeart/2005/8/layout/hierarchy2"/>
    <dgm:cxn modelId="{200FCC0F-61E4-4B65-B6BE-B7F4A2AA8677}" type="presOf" srcId="{03B45726-CF23-4B84-8C13-A69A555D6F45}" destId="{C37410F5-5660-4E28-9DEA-2E0502D27268}" srcOrd="0" destOrd="0" presId="urn:microsoft.com/office/officeart/2005/8/layout/hierarchy2"/>
    <dgm:cxn modelId="{2E5C4210-81BF-4D70-8BC0-04B7D8F77B9C}" srcId="{EE2A011E-137C-44C2-A82A-2F0903E4458C}" destId="{0322E53F-DA1C-402A-B35C-881FE1971CFF}" srcOrd="4" destOrd="0" parTransId="{7D270971-4314-4A5D-AA2B-54DE4E83EF56}" sibTransId="{D213A87A-88E7-458B-9149-CB9C26C8F513}"/>
    <dgm:cxn modelId="{852D3213-D1C3-4DF9-A2AF-B38BD8314DCE}" type="presOf" srcId="{1D18B832-F96E-4181-A8A4-5CC712AE58BC}" destId="{8471BB2C-03EE-4EAB-AD8C-78B4BC774759}" srcOrd="0" destOrd="0" presId="urn:microsoft.com/office/officeart/2005/8/layout/hierarchy2"/>
    <dgm:cxn modelId="{87B3782A-AF13-49D5-969C-8979184B29AA}" srcId="{EE2A011E-137C-44C2-A82A-2F0903E4458C}" destId="{A23F8933-D8F0-4DDC-A72B-97720601F1AF}" srcOrd="0" destOrd="0" parTransId="{5A6D54B3-E761-4D74-A78B-E3E699BB8C82}" sibTransId="{DA7F4E90-A490-403B-95DC-94A33A5B6960}"/>
    <dgm:cxn modelId="{CBD29530-BBE6-4127-BE23-212B739EF642}" type="presOf" srcId="{00664351-099D-48B7-B7FB-5BEC6653121B}" destId="{4FB7F499-EB77-47FE-BBCC-B4877ADC3295}" srcOrd="0" destOrd="0" presId="urn:microsoft.com/office/officeart/2005/8/layout/hierarchy2"/>
    <dgm:cxn modelId="{5C4F2B39-1891-4553-A3DA-9AA580A93EDE}" type="presOf" srcId="{7D270971-4314-4A5D-AA2B-54DE4E83EF56}" destId="{8DB1E4D8-0C9F-43A1-A9A4-10CFAD5D6AF0}" srcOrd="0" destOrd="0" presId="urn:microsoft.com/office/officeart/2005/8/layout/hierarchy2"/>
    <dgm:cxn modelId="{4E18575F-6EF8-4E04-9C62-2D387405A3E4}" type="presOf" srcId="{398672D4-4D13-4EDA-8079-A98C0A715FD5}" destId="{A1EABCCF-40CD-4BAE-9F37-FFCB2766080C}" srcOrd="1" destOrd="0" presId="urn:microsoft.com/office/officeart/2005/8/layout/hierarchy2"/>
    <dgm:cxn modelId="{9C1A3147-9CD2-4FFF-9A30-43A1744F244A}" type="presOf" srcId="{DBE03164-C742-4DEB-B7D0-47748BEAF6CE}" destId="{5FF115C6-1A50-4B31-8C06-41D48F7E2F1B}" srcOrd="0" destOrd="0" presId="urn:microsoft.com/office/officeart/2005/8/layout/hierarchy2"/>
    <dgm:cxn modelId="{7EC9A56F-A817-4B8B-89EB-5AAA66FD344F}" type="presOf" srcId="{1D18B832-F96E-4181-A8A4-5CC712AE58BC}" destId="{5816F9F9-C4B6-42BB-927C-D2A5D6BCFF5D}" srcOrd="1" destOrd="0" presId="urn:microsoft.com/office/officeart/2005/8/layout/hierarchy2"/>
    <dgm:cxn modelId="{BDB98A71-DB0E-4ACF-B47A-BE52983D5EFA}" type="presOf" srcId="{798512AA-91CD-458B-9578-D26053BE793C}" destId="{5FCFC5A6-2256-4A4F-A6F2-8917317938B8}" srcOrd="0" destOrd="0" presId="urn:microsoft.com/office/officeart/2005/8/layout/hierarchy2"/>
    <dgm:cxn modelId="{697EBD81-ED5C-4D1C-8D28-09970BCCB782}" srcId="{EE2A011E-137C-44C2-A82A-2F0903E4458C}" destId="{00664351-099D-48B7-B7FB-5BEC6653121B}" srcOrd="1" destOrd="0" parTransId="{398672D4-4D13-4EDA-8079-A98C0A715FD5}" sibTransId="{FB893C82-01EE-4F0E-B412-9962D679E5E6}"/>
    <dgm:cxn modelId="{945939A6-01DC-4957-BB33-322D51515CD6}" type="presOf" srcId="{5A6D54B3-E761-4D74-A78B-E3E699BB8C82}" destId="{B04F3092-78D4-425E-B714-7EA41A36D5FC}" srcOrd="1" destOrd="0" presId="urn:microsoft.com/office/officeart/2005/8/layout/hierarchy2"/>
    <dgm:cxn modelId="{F23577A7-5659-4E3A-BFB2-79D1A3147435}" srcId="{EE2A011E-137C-44C2-A82A-2F0903E4458C}" destId="{798512AA-91CD-458B-9578-D26053BE793C}" srcOrd="3" destOrd="0" parTransId="{1D18B832-F96E-4181-A8A4-5CC712AE58BC}" sibTransId="{CFC4D11E-00BE-4B6E-B271-2A98E03869BD}"/>
    <dgm:cxn modelId="{C456A6B4-6EEC-44AE-90A5-664306C201AC}" type="presOf" srcId="{7D270971-4314-4A5D-AA2B-54DE4E83EF56}" destId="{5920E310-80B4-403A-927E-534054B1A3F2}" srcOrd="1" destOrd="0" presId="urn:microsoft.com/office/officeart/2005/8/layout/hierarchy2"/>
    <dgm:cxn modelId="{97A7C9C2-0F04-4068-91D5-67FEC362A47F}" type="presOf" srcId="{5A6D54B3-E761-4D74-A78B-E3E699BB8C82}" destId="{F2E75EEB-F2AE-4761-96D2-9D8D02F069FF}" srcOrd="0" destOrd="0" presId="urn:microsoft.com/office/officeart/2005/8/layout/hierarchy2"/>
    <dgm:cxn modelId="{4C4578D2-0D50-48ED-A2EF-BBD398B07D14}" srcId="{03B45726-CF23-4B84-8C13-A69A555D6F45}" destId="{EE2A011E-137C-44C2-A82A-2F0903E4458C}" srcOrd="0" destOrd="0" parTransId="{0431B387-0211-471C-9F21-C0CAC5129A87}" sibTransId="{0314DEF2-2B74-4C3F-AA10-7B219904202E}"/>
    <dgm:cxn modelId="{861FC1D6-C87D-4E81-9976-1ECA998A8182}" type="presOf" srcId="{050C8486-705A-442F-BB10-AEE521469F00}" destId="{D3194432-7ABE-4CA4-903A-E86DFBE99D37}" srcOrd="0" destOrd="0" presId="urn:microsoft.com/office/officeart/2005/8/layout/hierarchy2"/>
    <dgm:cxn modelId="{9D89F0DB-EF45-4386-AC12-F160651C1CB3}" type="presOf" srcId="{EE2A011E-137C-44C2-A82A-2F0903E4458C}" destId="{6F2B9519-F9D5-459A-897A-7DD1CF8D0B16}" srcOrd="0" destOrd="0" presId="urn:microsoft.com/office/officeart/2005/8/layout/hierarchy2"/>
    <dgm:cxn modelId="{E1E6D2E1-DAF1-48D7-8762-DEBA490BCACD}" type="presOf" srcId="{A23F8933-D8F0-4DDC-A72B-97720601F1AF}" destId="{07B7F519-6B9B-458C-BDE3-16D8C87D614F}" srcOrd="0" destOrd="0" presId="urn:microsoft.com/office/officeart/2005/8/layout/hierarchy2"/>
    <dgm:cxn modelId="{412521E3-CC9C-4EBA-ABB1-B506FC421EFD}" srcId="{EE2A011E-137C-44C2-A82A-2F0903E4458C}" destId="{050C8486-705A-442F-BB10-AEE521469F00}" srcOrd="2" destOrd="0" parTransId="{DBE03164-C742-4DEB-B7D0-47748BEAF6CE}" sibTransId="{74DF0D60-9537-470F-80B4-51D4220A9A3C}"/>
    <dgm:cxn modelId="{A39719F4-D9A7-49A6-A1EA-B434C431D100}" type="presOf" srcId="{DBE03164-C742-4DEB-B7D0-47748BEAF6CE}" destId="{E704E414-6AC7-4342-BF62-FD8CB75CA795}" srcOrd="1" destOrd="0" presId="urn:microsoft.com/office/officeart/2005/8/layout/hierarchy2"/>
    <dgm:cxn modelId="{691052F7-1A11-4E58-AD84-6D778E734F44}" type="presOf" srcId="{0322E53F-DA1C-402A-B35C-881FE1971CFF}" destId="{EB848978-8AD5-48C4-A716-DFA0BDFC2D15}" srcOrd="0" destOrd="0" presId="urn:microsoft.com/office/officeart/2005/8/layout/hierarchy2"/>
    <dgm:cxn modelId="{93706133-68AD-42F2-AFC1-D1D83651C513}" type="presParOf" srcId="{C37410F5-5660-4E28-9DEA-2E0502D27268}" destId="{2D93F3C0-1B35-4F45-959C-95BEBCBECEE4}" srcOrd="0" destOrd="0" presId="urn:microsoft.com/office/officeart/2005/8/layout/hierarchy2"/>
    <dgm:cxn modelId="{197FE59E-F23E-48C8-BD66-270C91F76631}" type="presParOf" srcId="{2D93F3C0-1B35-4F45-959C-95BEBCBECEE4}" destId="{6F2B9519-F9D5-459A-897A-7DD1CF8D0B16}" srcOrd="0" destOrd="0" presId="urn:microsoft.com/office/officeart/2005/8/layout/hierarchy2"/>
    <dgm:cxn modelId="{ED66DB98-F00F-48A6-A135-8B5635B48622}" type="presParOf" srcId="{2D93F3C0-1B35-4F45-959C-95BEBCBECEE4}" destId="{08CA28E3-BAC0-470F-91BE-4BBFE07F32A5}" srcOrd="1" destOrd="0" presId="urn:microsoft.com/office/officeart/2005/8/layout/hierarchy2"/>
    <dgm:cxn modelId="{7D9CE185-515C-42F9-93C5-4F2AB5F29FCE}" type="presParOf" srcId="{08CA28E3-BAC0-470F-91BE-4BBFE07F32A5}" destId="{F2E75EEB-F2AE-4761-96D2-9D8D02F069FF}" srcOrd="0" destOrd="0" presId="urn:microsoft.com/office/officeart/2005/8/layout/hierarchy2"/>
    <dgm:cxn modelId="{25CD73D7-1203-40ED-960D-AC1C6B09914F}" type="presParOf" srcId="{F2E75EEB-F2AE-4761-96D2-9D8D02F069FF}" destId="{B04F3092-78D4-425E-B714-7EA41A36D5FC}" srcOrd="0" destOrd="0" presId="urn:microsoft.com/office/officeart/2005/8/layout/hierarchy2"/>
    <dgm:cxn modelId="{3289E914-949B-48AD-B4FC-CBF6F0EEAB71}" type="presParOf" srcId="{08CA28E3-BAC0-470F-91BE-4BBFE07F32A5}" destId="{47DC556F-02F5-412E-A918-A05214001A08}" srcOrd="1" destOrd="0" presId="urn:microsoft.com/office/officeart/2005/8/layout/hierarchy2"/>
    <dgm:cxn modelId="{E1F8ABA3-BD26-445B-92E1-1CD61EA1D5B5}" type="presParOf" srcId="{47DC556F-02F5-412E-A918-A05214001A08}" destId="{07B7F519-6B9B-458C-BDE3-16D8C87D614F}" srcOrd="0" destOrd="0" presId="urn:microsoft.com/office/officeart/2005/8/layout/hierarchy2"/>
    <dgm:cxn modelId="{0DE5B671-D4ED-4739-8515-E4FF7B28994F}" type="presParOf" srcId="{47DC556F-02F5-412E-A918-A05214001A08}" destId="{93B22CBD-C59B-43C9-8E73-BBEE5387B2C7}" srcOrd="1" destOrd="0" presId="urn:microsoft.com/office/officeart/2005/8/layout/hierarchy2"/>
    <dgm:cxn modelId="{D29BE42A-5733-49DF-BFCD-55994BF88C40}" type="presParOf" srcId="{08CA28E3-BAC0-470F-91BE-4BBFE07F32A5}" destId="{D2C205B2-ACC9-442E-A53C-1B312E73A52B}" srcOrd="2" destOrd="0" presId="urn:microsoft.com/office/officeart/2005/8/layout/hierarchy2"/>
    <dgm:cxn modelId="{403BA768-CE58-4E9C-93EE-2B3FBACD8A7F}" type="presParOf" srcId="{D2C205B2-ACC9-442E-A53C-1B312E73A52B}" destId="{A1EABCCF-40CD-4BAE-9F37-FFCB2766080C}" srcOrd="0" destOrd="0" presId="urn:microsoft.com/office/officeart/2005/8/layout/hierarchy2"/>
    <dgm:cxn modelId="{5E47F429-DEB7-4B57-ABE9-423270AD3C38}" type="presParOf" srcId="{08CA28E3-BAC0-470F-91BE-4BBFE07F32A5}" destId="{3669E47B-3D9B-4987-A12A-D9DC46F99C11}" srcOrd="3" destOrd="0" presId="urn:microsoft.com/office/officeart/2005/8/layout/hierarchy2"/>
    <dgm:cxn modelId="{B549986D-0455-4BF3-A039-B3E0FF4BE374}" type="presParOf" srcId="{3669E47B-3D9B-4987-A12A-D9DC46F99C11}" destId="{4FB7F499-EB77-47FE-BBCC-B4877ADC3295}" srcOrd="0" destOrd="0" presId="urn:microsoft.com/office/officeart/2005/8/layout/hierarchy2"/>
    <dgm:cxn modelId="{A48ACAFF-89B6-47BA-8D68-12DCE796519F}" type="presParOf" srcId="{3669E47B-3D9B-4987-A12A-D9DC46F99C11}" destId="{0DF92AF2-B3C5-4B26-A1B8-453F81850342}" srcOrd="1" destOrd="0" presId="urn:microsoft.com/office/officeart/2005/8/layout/hierarchy2"/>
    <dgm:cxn modelId="{EDFBE27E-0DA4-4565-93F6-7A37D0D101D2}" type="presParOf" srcId="{08CA28E3-BAC0-470F-91BE-4BBFE07F32A5}" destId="{5FF115C6-1A50-4B31-8C06-41D48F7E2F1B}" srcOrd="4" destOrd="0" presId="urn:microsoft.com/office/officeart/2005/8/layout/hierarchy2"/>
    <dgm:cxn modelId="{F9B2CDBA-C10A-4168-BF5E-9EF8408F9E5F}" type="presParOf" srcId="{5FF115C6-1A50-4B31-8C06-41D48F7E2F1B}" destId="{E704E414-6AC7-4342-BF62-FD8CB75CA795}" srcOrd="0" destOrd="0" presId="urn:microsoft.com/office/officeart/2005/8/layout/hierarchy2"/>
    <dgm:cxn modelId="{100ED649-B125-4F43-AA10-FD7D369F2577}" type="presParOf" srcId="{08CA28E3-BAC0-470F-91BE-4BBFE07F32A5}" destId="{55551F0C-3CD9-4570-9484-B0C54F7842C0}" srcOrd="5" destOrd="0" presId="urn:microsoft.com/office/officeart/2005/8/layout/hierarchy2"/>
    <dgm:cxn modelId="{BBE5997F-15FB-4ABE-9FD1-49A4D5C211D4}" type="presParOf" srcId="{55551F0C-3CD9-4570-9484-B0C54F7842C0}" destId="{D3194432-7ABE-4CA4-903A-E86DFBE99D37}" srcOrd="0" destOrd="0" presId="urn:microsoft.com/office/officeart/2005/8/layout/hierarchy2"/>
    <dgm:cxn modelId="{6B460932-DDEA-4187-98FA-0B1FC653DDEE}" type="presParOf" srcId="{55551F0C-3CD9-4570-9484-B0C54F7842C0}" destId="{5C744F87-4A9A-4C0F-ACB5-BE903021FFA8}" srcOrd="1" destOrd="0" presId="urn:microsoft.com/office/officeart/2005/8/layout/hierarchy2"/>
    <dgm:cxn modelId="{EE0485C2-A0DB-460F-A178-4416D4A0BAFA}" type="presParOf" srcId="{08CA28E3-BAC0-470F-91BE-4BBFE07F32A5}" destId="{8471BB2C-03EE-4EAB-AD8C-78B4BC774759}" srcOrd="6" destOrd="0" presId="urn:microsoft.com/office/officeart/2005/8/layout/hierarchy2"/>
    <dgm:cxn modelId="{71CF534B-C42B-483C-9C3E-3F08F5C400EB}" type="presParOf" srcId="{8471BB2C-03EE-4EAB-AD8C-78B4BC774759}" destId="{5816F9F9-C4B6-42BB-927C-D2A5D6BCFF5D}" srcOrd="0" destOrd="0" presId="urn:microsoft.com/office/officeart/2005/8/layout/hierarchy2"/>
    <dgm:cxn modelId="{CF7A6959-CA61-44E9-B130-ADF083EC1F58}" type="presParOf" srcId="{08CA28E3-BAC0-470F-91BE-4BBFE07F32A5}" destId="{91CCDC98-0BC7-4167-B028-8C5603DB61D5}" srcOrd="7" destOrd="0" presId="urn:microsoft.com/office/officeart/2005/8/layout/hierarchy2"/>
    <dgm:cxn modelId="{AA4DBF79-FA0E-47E2-9716-CDF6ECE891A3}" type="presParOf" srcId="{91CCDC98-0BC7-4167-B028-8C5603DB61D5}" destId="{5FCFC5A6-2256-4A4F-A6F2-8917317938B8}" srcOrd="0" destOrd="0" presId="urn:microsoft.com/office/officeart/2005/8/layout/hierarchy2"/>
    <dgm:cxn modelId="{3EF01B50-F34C-4B33-B7DD-A0067C70E363}" type="presParOf" srcId="{91CCDC98-0BC7-4167-B028-8C5603DB61D5}" destId="{7025760A-555E-45CA-B11F-5923207B8A65}" srcOrd="1" destOrd="0" presId="urn:microsoft.com/office/officeart/2005/8/layout/hierarchy2"/>
    <dgm:cxn modelId="{0093C9E5-C176-46BC-9170-E9C2BFEF4952}" type="presParOf" srcId="{08CA28E3-BAC0-470F-91BE-4BBFE07F32A5}" destId="{8DB1E4D8-0C9F-43A1-A9A4-10CFAD5D6AF0}" srcOrd="8" destOrd="0" presId="urn:microsoft.com/office/officeart/2005/8/layout/hierarchy2"/>
    <dgm:cxn modelId="{6DFFA33C-BC0D-44EF-918F-7B991F268852}" type="presParOf" srcId="{8DB1E4D8-0C9F-43A1-A9A4-10CFAD5D6AF0}" destId="{5920E310-80B4-403A-927E-534054B1A3F2}" srcOrd="0" destOrd="0" presId="urn:microsoft.com/office/officeart/2005/8/layout/hierarchy2"/>
    <dgm:cxn modelId="{B5A5A083-8585-4C27-BBD6-46756070E887}" type="presParOf" srcId="{08CA28E3-BAC0-470F-91BE-4BBFE07F32A5}" destId="{F0B3886D-DFC3-411D-A53C-0B01D347651C}" srcOrd="9" destOrd="0" presId="urn:microsoft.com/office/officeart/2005/8/layout/hierarchy2"/>
    <dgm:cxn modelId="{F6FE7EA0-532D-4B26-B7ED-4DE0FBD8FB6E}" type="presParOf" srcId="{F0B3886D-DFC3-411D-A53C-0B01D347651C}" destId="{EB848978-8AD5-48C4-A716-DFA0BDFC2D15}" srcOrd="0" destOrd="0" presId="urn:microsoft.com/office/officeart/2005/8/layout/hierarchy2"/>
    <dgm:cxn modelId="{D9C1DEB2-0662-41A9-8485-17DC3F66DE53}" type="presParOf" srcId="{F0B3886D-DFC3-411D-A53C-0B01D347651C}" destId="{C424C712-289B-42D6-A91C-B1CC74B91D7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AD280D-8310-4700-BD82-3E6E003AEFBA}">
      <dsp:nvSpPr>
        <dsp:cNvPr id="0" name=""/>
        <dsp:cNvSpPr/>
      </dsp:nvSpPr>
      <dsp:spPr>
        <a:xfrm>
          <a:off x="164850" y="0"/>
          <a:ext cx="8259737" cy="5162336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F8348A-48D1-46D1-91F4-6DF424D27A55}">
      <dsp:nvSpPr>
        <dsp:cNvPr id="0" name=""/>
        <dsp:cNvSpPr/>
      </dsp:nvSpPr>
      <dsp:spPr>
        <a:xfrm>
          <a:off x="1044181" y="3838713"/>
          <a:ext cx="189973" cy="1899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B6DDB1-707F-473A-B61E-4A8669CCBA04}">
      <dsp:nvSpPr>
        <dsp:cNvPr id="0" name=""/>
        <dsp:cNvSpPr/>
      </dsp:nvSpPr>
      <dsp:spPr>
        <a:xfrm>
          <a:off x="1139168" y="3933700"/>
          <a:ext cx="1412415" cy="12286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0663" tIns="0" rIns="0" bIns="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900" b="1" kern="1200" dirty="0"/>
            <a:t>PROJECT</a:t>
          </a:r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900" b="1" kern="1200" dirty="0"/>
            <a:t>SUBMITTED </a:t>
          </a:r>
        </a:p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/>
              <a:ea typeface="+mn-ea"/>
              <a:cs typeface="+mn-cs"/>
            </a:rPr>
            <a:t>MARCH 2024 </a:t>
          </a:r>
        </a:p>
      </dsp:txBody>
      <dsp:txXfrm>
        <a:off x="1139168" y="3933700"/>
        <a:ext cx="1412415" cy="1228635"/>
      </dsp:txXfrm>
    </dsp:sp>
    <dsp:sp modelId="{5BB95DC2-C726-4FF3-B9B3-2EF48B08108D}">
      <dsp:nvSpPr>
        <dsp:cNvPr id="0" name=""/>
        <dsp:cNvSpPr/>
      </dsp:nvSpPr>
      <dsp:spPr>
        <a:xfrm>
          <a:off x="2386389" y="2637953"/>
          <a:ext cx="330389" cy="3303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395975-DA22-4517-8749-97B3A135C9A2}">
      <dsp:nvSpPr>
        <dsp:cNvPr id="0" name=""/>
        <dsp:cNvSpPr/>
      </dsp:nvSpPr>
      <dsp:spPr>
        <a:xfrm>
          <a:off x="2551583" y="2803148"/>
          <a:ext cx="1734544" cy="23591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067" tIns="0" rIns="0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dirty="0"/>
            <a:t>EVALUATION LETTER RECEIVED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SUMMER 2024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400" kern="1200" dirty="0"/>
        </a:p>
      </dsp:txBody>
      <dsp:txXfrm>
        <a:off x="2551583" y="2803148"/>
        <a:ext cx="1734544" cy="2359187"/>
      </dsp:txXfrm>
    </dsp:sp>
    <dsp:sp modelId="{9BC27A16-10A7-4359-978F-92020A1FF7B2}">
      <dsp:nvSpPr>
        <dsp:cNvPr id="0" name=""/>
        <dsp:cNvSpPr/>
      </dsp:nvSpPr>
      <dsp:spPr>
        <a:xfrm>
          <a:off x="4100284" y="1753129"/>
          <a:ext cx="437766" cy="4377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6E4150-5B04-404A-8ED1-8E6C7885D0D3}">
      <dsp:nvSpPr>
        <dsp:cNvPr id="0" name=""/>
        <dsp:cNvSpPr/>
      </dsp:nvSpPr>
      <dsp:spPr>
        <a:xfrm>
          <a:off x="4176466" y="1972012"/>
          <a:ext cx="2019946" cy="31903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1963" tIns="0" rIns="0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b="1" kern="1200" dirty="0"/>
            <a:t>GRANT AGREEMENT SIGNED 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kern="1200" dirty="0"/>
            <a:t>30 OCTOBER 2024</a:t>
          </a:r>
        </a:p>
      </dsp:txBody>
      <dsp:txXfrm>
        <a:off x="4176466" y="1972012"/>
        <a:ext cx="2019946" cy="3190323"/>
      </dsp:txXfrm>
    </dsp:sp>
    <dsp:sp modelId="{E486BC23-CFCA-4A78-9385-E87F52573F40}">
      <dsp:nvSpPr>
        <dsp:cNvPr id="0" name=""/>
        <dsp:cNvSpPr/>
      </dsp:nvSpPr>
      <dsp:spPr>
        <a:xfrm>
          <a:off x="5966985" y="1167720"/>
          <a:ext cx="586441" cy="5864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956FB1-5F89-4648-A16A-7837CF0121D4}">
      <dsp:nvSpPr>
        <dsp:cNvPr id="0" name=""/>
        <dsp:cNvSpPr/>
      </dsp:nvSpPr>
      <dsp:spPr>
        <a:xfrm>
          <a:off x="6260206" y="1460941"/>
          <a:ext cx="1734544" cy="37013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0743" tIns="0" rIns="0" bIns="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300" kern="1200" dirty="0"/>
            <a:t>PROJECT START </a:t>
          </a:r>
          <a:r>
            <a:rPr lang="it-IT" sz="2300" kern="1200" dirty="0">
              <a:solidFill>
                <a:srgbClr val="FF0000"/>
              </a:solidFill>
            </a:rPr>
            <a:t>04/11/2024</a:t>
          </a:r>
        </a:p>
      </dsp:txBody>
      <dsp:txXfrm>
        <a:off x="6260206" y="1460941"/>
        <a:ext cx="1734544" cy="37013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2B9519-F9D5-459A-897A-7DD1CF8D0B16}">
      <dsp:nvSpPr>
        <dsp:cNvPr id="0" name=""/>
        <dsp:cNvSpPr/>
      </dsp:nvSpPr>
      <dsp:spPr>
        <a:xfrm>
          <a:off x="144015" y="1368153"/>
          <a:ext cx="2721719" cy="1471212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/>
            <a:t>GRANT AGREEMENT NATIONAL AGENCY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/>
            <a:t>UNIBO</a:t>
          </a:r>
        </a:p>
      </dsp:txBody>
      <dsp:txXfrm>
        <a:off x="187105" y="1411243"/>
        <a:ext cx="2635539" cy="1385032"/>
      </dsp:txXfrm>
    </dsp:sp>
    <dsp:sp modelId="{F2E75EEB-F2AE-4761-96D2-9D8D02F069FF}">
      <dsp:nvSpPr>
        <dsp:cNvPr id="0" name=""/>
        <dsp:cNvSpPr/>
      </dsp:nvSpPr>
      <dsp:spPr>
        <a:xfrm rot="18172050">
          <a:off x="2398929" y="1230315"/>
          <a:ext cx="204156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2041561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700" kern="1200"/>
        </a:p>
      </dsp:txBody>
      <dsp:txXfrm>
        <a:off x="3368671" y="1195338"/>
        <a:ext cx="102078" cy="102078"/>
      </dsp:txXfrm>
    </dsp:sp>
    <dsp:sp modelId="{07B7F519-6B9B-458C-BDE3-16D8C87D614F}">
      <dsp:nvSpPr>
        <dsp:cNvPr id="0" name=""/>
        <dsp:cNvSpPr/>
      </dsp:nvSpPr>
      <dsp:spPr>
        <a:xfrm>
          <a:off x="3973686" y="26350"/>
          <a:ext cx="1450578" cy="7252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 err="1"/>
            <a:t>Unibo</a:t>
          </a:r>
          <a:endParaRPr lang="it-IT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 err="1"/>
            <a:t>Usal</a:t>
          </a:r>
          <a:endParaRPr lang="it-IT" sz="1800" kern="1200" dirty="0"/>
        </a:p>
      </dsp:txBody>
      <dsp:txXfrm>
        <a:off x="3994929" y="47593"/>
        <a:ext cx="1408092" cy="682803"/>
      </dsp:txXfrm>
    </dsp:sp>
    <dsp:sp modelId="{D2C205B2-ACC9-442E-A53C-1B312E73A52B}">
      <dsp:nvSpPr>
        <dsp:cNvPr id="0" name=""/>
        <dsp:cNvSpPr/>
      </dsp:nvSpPr>
      <dsp:spPr>
        <a:xfrm rot="19243869">
          <a:off x="2704150" y="1634776"/>
          <a:ext cx="1431121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431121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/>
        </a:p>
      </dsp:txBody>
      <dsp:txXfrm>
        <a:off x="3383932" y="1615060"/>
        <a:ext cx="71556" cy="71556"/>
      </dsp:txXfrm>
    </dsp:sp>
    <dsp:sp modelId="{4FB7F499-EB77-47FE-BBCC-B4877ADC3295}">
      <dsp:nvSpPr>
        <dsp:cNvPr id="0" name=""/>
        <dsp:cNvSpPr/>
      </dsp:nvSpPr>
      <dsp:spPr>
        <a:xfrm>
          <a:off x="3973686" y="835273"/>
          <a:ext cx="1450578" cy="7252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 err="1"/>
            <a:t>Unibo</a:t>
          </a:r>
          <a:endParaRPr lang="it-IT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/>
            <a:t>ROUEN</a:t>
          </a:r>
        </a:p>
      </dsp:txBody>
      <dsp:txXfrm>
        <a:off x="3994929" y="856516"/>
        <a:ext cx="1408092" cy="682803"/>
      </dsp:txXfrm>
    </dsp:sp>
    <dsp:sp modelId="{5FF115C6-1A50-4B31-8C06-41D48F7E2F1B}">
      <dsp:nvSpPr>
        <dsp:cNvPr id="0" name=""/>
        <dsp:cNvSpPr/>
      </dsp:nvSpPr>
      <dsp:spPr>
        <a:xfrm rot="21377654">
          <a:off x="2864574" y="2051818"/>
          <a:ext cx="1110273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110273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/>
        </a:p>
      </dsp:txBody>
      <dsp:txXfrm>
        <a:off x="3391953" y="2040123"/>
        <a:ext cx="55513" cy="55513"/>
      </dsp:txXfrm>
    </dsp:sp>
    <dsp:sp modelId="{D3194432-7ABE-4CA4-903A-E86DFBE99D37}">
      <dsp:nvSpPr>
        <dsp:cNvPr id="0" name=""/>
        <dsp:cNvSpPr/>
      </dsp:nvSpPr>
      <dsp:spPr>
        <a:xfrm>
          <a:off x="3973686" y="1669355"/>
          <a:ext cx="1450578" cy="7252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 err="1"/>
            <a:t>Unibo</a:t>
          </a:r>
          <a:endParaRPr lang="it-IT" sz="1800" kern="1200" dirty="0"/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/>
            <a:t>ULISB</a:t>
          </a:r>
        </a:p>
      </dsp:txBody>
      <dsp:txXfrm>
        <a:off x="3994929" y="1690598"/>
        <a:ext cx="1408092" cy="682803"/>
      </dsp:txXfrm>
    </dsp:sp>
    <dsp:sp modelId="{8471BB2C-03EE-4EAB-AD8C-78B4BC774759}">
      <dsp:nvSpPr>
        <dsp:cNvPr id="0" name=""/>
        <dsp:cNvSpPr/>
      </dsp:nvSpPr>
      <dsp:spPr>
        <a:xfrm rot="2071787">
          <a:off x="2747272" y="2468859"/>
          <a:ext cx="1344876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344876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500" kern="1200"/>
        </a:p>
      </dsp:txBody>
      <dsp:txXfrm>
        <a:off x="3386088" y="2451299"/>
        <a:ext cx="67243" cy="67243"/>
      </dsp:txXfrm>
    </dsp:sp>
    <dsp:sp modelId="{5FCFC5A6-2256-4A4F-A6F2-8917317938B8}">
      <dsp:nvSpPr>
        <dsp:cNvPr id="0" name=""/>
        <dsp:cNvSpPr/>
      </dsp:nvSpPr>
      <dsp:spPr>
        <a:xfrm>
          <a:off x="3973686" y="2503437"/>
          <a:ext cx="1450578" cy="7252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 err="1"/>
            <a:t>Unibo</a:t>
          </a:r>
          <a:r>
            <a:rPr lang="it-IT" sz="1800" kern="1200" dirty="0"/>
            <a:t>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/>
            <a:t>GOTT</a:t>
          </a:r>
        </a:p>
      </dsp:txBody>
      <dsp:txXfrm>
        <a:off x="3994929" y="2524680"/>
        <a:ext cx="1408092" cy="682803"/>
      </dsp:txXfrm>
    </dsp:sp>
    <dsp:sp modelId="{8DB1E4D8-0C9F-43A1-A9A4-10CFAD5D6AF0}">
      <dsp:nvSpPr>
        <dsp:cNvPr id="0" name=""/>
        <dsp:cNvSpPr/>
      </dsp:nvSpPr>
      <dsp:spPr>
        <a:xfrm rot="3314293">
          <a:off x="2448105" y="2885900"/>
          <a:ext cx="1943209" cy="32124"/>
        </a:xfrm>
        <a:custGeom>
          <a:avLst/>
          <a:gdLst/>
          <a:ahLst/>
          <a:cxnLst/>
          <a:rect l="0" t="0" r="0" b="0"/>
          <a:pathLst>
            <a:path>
              <a:moveTo>
                <a:pt x="0" y="16062"/>
              </a:moveTo>
              <a:lnTo>
                <a:pt x="1943209" y="1606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600" kern="1200"/>
        </a:p>
      </dsp:txBody>
      <dsp:txXfrm>
        <a:off x="3371130" y="2853382"/>
        <a:ext cx="97160" cy="97160"/>
      </dsp:txXfrm>
    </dsp:sp>
    <dsp:sp modelId="{EB848978-8AD5-48C4-A716-DFA0BDFC2D15}">
      <dsp:nvSpPr>
        <dsp:cNvPr id="0" name=""/>
        <dsp:cNvSpPr/>
      </dsp:nvSpPr>
      <dsp:spPr>
        <a:xfrm>
          <a:off x="3973686" y="3337520"/>
          <a:ext cx="1450578" cy="7252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 err="1"/>
            <a:t>Unibo</a:t>
          </a:r>
          <a:r>
            <a:rPr lang="it-IT" sz="1800" kern="1200" dirty="0"/>
            <a:t>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kern="1200" dirty="0"/>
            <a:t>UCATT</a:t>
          </a:r>
        </a:p>
      </dsp:txBody>
      <dsp:txXfrm>
        <a:off x="3994929" y="3358763"/>
        <a:ext cx="1408092" cy="6828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92DCF9-BFE5-4E8D-BB9E-D4B4442326AC}" type="datetimeFigureOut">
              <a:rPr lang="it-IT" smtClean="0"/>
              <a:t>22/11/2024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37E253-DC3F-4435-A9F2-9E826EA7395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6977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FC0A69-23B1-4632-8349-0CC7A7420FF2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5451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E75CF5-F88E-9166-19FE-FC99C8A80A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825DAF30-E313-43F6-0BAF-441CB0291C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4DCDAC0-F34A-2B90-7AF1-ABA584B05E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6728A58-DCEE-B347-92EA-48B51B2D37B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FC0A69-23B1-4632-8349-0CC7A7420FF2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7013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3923E710-0F1E-4FA4-B68A-D366B98BD5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57072" y="548680"/>
            <a:ext cx="5191839" cy="4536504"/>
          </a:xfrm>
          <a:prstGeom prst="rect">
            <a:avLst/>
          </a:prstGeom>
        </p:spPr>
        <p:txBody>
          <a:bodyPr anchor="ctr" anchorCtr="0"/>
          <a:lstStyle>
            <a:lvl1pPr algn="l">
              <a:defRPr lang="it-IT" sz="360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it-IT" dirty="0"/>
              <a:t>Fare clic per inserire il titolo della presentazione</a:t>
            </a:r>
            <a:br>
              <a:rPr lang="it-IT" dirty="0"/>
            </a:br>
            <a:r>
              <a:rPr lang="it-IT" dirty="0"/>
              <a:t>(obbligatorio per l’accessibilità del documento)</a:t>
            </a:r>
          </a:p>
        </p:txBody>
      </p:sp>
      <p:sp>
        <p:nvSpPr>
          <p:cNvPr id="6" name="Segnaposto testo 5"/>
          <p:cNvSpPr>
            <a:spLocks noGrp="1"/>
          </p:cNvSpPr>
          <p:nvPr>
            <p:ph type="body" sz="quarter" idx="11" hasCustomPrompt="1"/>
          </p:nvPr>
        </p:nvSpPr>
        <p:spPr>
          <a:xfrm>
            <a:off x="3563938" y="5379814"/>
            <a:ext cx="5256212" cy="42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it-IT" dirty="0"/>
              <a:t>Nome Cognome</a:t>
            </a:r>
          </a:p>
        </p:txBody>
      </p:sp>
      <p:sp>
        <p:nvSpPr>
          <p:cNvPr id="8" name="Segnaposto testo 7"/>
          <p:cNvSpPr>
            <a:spLocks noGrp="1"/>
          </p:cNvSpPr>
          <p:nvPr>
            <p:ph type="body" sz="quarter" idx="12" hasCustomPrompt="1"/>
          </p:nvPr>
        </p:nvSpPr>
        <p:spPr>
          <a:xfrm>
            <a:off x="3563938" y="5877942"/>
            <a:ext cx="5329237" cy="7914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it-IT" dirty="0"/>
              <a:t>Dipartimento/Struttura </a:t>
            </a:r>
            <a:r>
              <a:rPr lang="it-IT" dirty="0" err="1"/>
              <a:t>xxxxxx</a:t>
            </a:r>
            <a:r>
              <a:rPr lang="it-IT" dirty="0"/>
              <a:t> </a:t>
            </a:r>
            <a:r>
              <a:rPr lang="it-IT" dirty="0" err="1"/>
              <a:t>xxxxxxxxxxxx</a:t>
            </a:r>
            <a:r>
              <a:rPr lang="it-IT" dirty="0"/>
              <a:t> </a:t>
            </a:r>
            <a:r>
              <a:rPr lang="it-IT" dirty="0" err="1"/>
              <a:t>xxxxxxxx</a:t>
            </a:r>
            <a:r>
              <a:rPr lang="it-IT" dirty="0"/>
              <a:t> </a:t>
            </a:r>
            <a:r>
              <a:rPr lang="it-IT" dirty="0" err="1"/>
              <a:t>xxxxx</a:t>
            </a:r>
            <a:r>
              <a:rPr lang="it-IT" dirty="0"/>
              <a:t> </a:t>
            </a:r>
            <a:r>
              <a:rPr lang="it-IT" dirty="0" err="1"/>
              <a:t>xxxxxxxxxxxxxxxxxxx</a:t>
            </a:r>
            <a:r>
              <a:rPr lang="it-IT" dirty="0"/>
              <a:t> </a:t>
            </a:r>
            <a:r>
              <a:rPr lang="it-IT" dirty="0" err="1"/>
              <a:t>xxxxx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566725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on punto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2">
            <a:extLst>
              <a:ext uri="{FF2B5EF4-FFF2-40B4-BE49-F238E27FC236}">
                <a16:creationId xmlns:a16="http://schemas.microsoft.com/office/drawing/2014/main" id="{B201D4DD-9499-44B8-8CDE-17B3659B24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88" y="332657"/>
            <a:ext cx="8424862" cy="792088"/>
          </a:xfrm>
          <a:prstGeom prst="rect">
            <a:avLst/>
          </a:prstGeom>
        </p:spPr>
        <p:txBody>
          <a:bodyPr/>
          <a:lstStyle>
            <a:lvl1pPr algn="l">
              <a:defRPr lang="it-IT" sz="2400" b="1" kern="1200" dirty="0">
                <a:solidFill>
                  <a:srgbClr val="BD2B0B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it-IT" dirty="0"/>
              <a:t>Fare clic per modificare il titolo della diapositiva </a:t>
            </a:r>
            <a:br>
              <a:rPr lang="it-IT" dirty="0"/>
            </a:br>
            <a:r>
              <a:rPr lang="it-IT" dirty="0"/>
              <a:t>(obbligatorio per l’accessibilità del documento)</a:t>
            </a:r>
          </a:p>
        </p:txBody>
      </p:sp>
      <p:sp>
        <p:nvSpPr>
          <p:cNvPr id="8" name="Segnaposto testo 7"/>
          <p:cNvSpPr>
            <a:spLocks noGrp="1"/>
          </p:cNvSpPr>
          <p:nvPr>
            <p:ph type="body" sz="quarter" idx="11" hasCustomPrompt="1"/>
          </p:nvPr>
        </p:nvSpPr>
        <p:spPr>
          <a:xfrm>
            <a:off x="395288" y="1412875"/>
            <a:ext cx="8424862" cy="43194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aseline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it-IT" dirty="0"/>
              <a:t>Fare clic per modificare il testo</a:t>
            </a:r>
          </a:p>
        </p:txBody>
      </p:sp>
      <p:sp>
        <p:nvSpPr>
          <p:cNvPr id="10" name="Segnaposto testo 9"/>
          <p:cNvSpPr>
            <a:spLocks noGrp="1"/>
          </p:cNvSpPr>
          <p:nvPr>
            <p:ph type="body" sz="quarter" idx="12" hasCustomPrompt="1"/>
          </p:nvPr>
        </p:nvSpPr>
        <p:spPr>
          <a:xfrm>
            <a:off x="395288" y="1989138"/>
            <a:ext cx="8424862" cy="3672110"/>
          </a:xfrm>
          <a:prstGeom prst="rect">
            <a:avLst/>
          </a:prstGeom>
        </p:spPr>
        <p:txBody>
          <a:bodyPr/>
          <a:lstStyle>
            <a:lvl1pPr marL="285750" indent="-285750">
              <a:buFont typeface="Wingdings" panose="05000000000000000000" pitchFamily="2" charset="2"/>
              <a:buChar char="§"/>
              <a:defRPr sz="1800" baseline="0">
                <a:latin typeface="Century Gothic" panose="020B0502020202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§"/>
              <a:defRPr sz="1800">
                <a:latin typeface="Calibri" panose="020F0502020204030204" pitchFamily="34" charset="0"/>
                <a:cs typeface="Calibri" panose="020F0502020204030204" pitchFamily="34" charset="0"/>
              </a:defRPr>
            </a:lvl2pPr>
          </a:lstStyle>
          <a:p>
            <a:pPr lvl="1"/>
            <a:r>
              <a:rPr lang="it-IT" dirty="0"/>
              <a:t>Fare clic per modificare il punto elenco uno</a:t>
            </a:r>
          </a:p>
          <a:p>
            <a:pPr lvl="1"/>
            <a:r>
              <a:rPr lang="it-IT" dirty="0"/>
              <a:t>Fare clic per modificare il punto elenco due</a:t>
            </a:r>
          </a:p>
          <a:p>
            <a:pPr lvl="1"/>
            <a:r>
              <a:rPr lang="it-IT" dirty="0"/>
              <a:t>Fare clic per modificare il punto elenco tre</a:t>
            </a:r>
          </a:p>
          <a:p>
            <a:pPr lvl="1"/>
            <a:r>
              <a:rPr lang="it-IT" dirty="0"/>
              <a:t>Fare clic per modificare il punto elenco quattro</a:t>
            </a:r>
          </a:p>
        </p:txBody>
      </p:sp>
    </p:spTree>
    <p:extLst>
      <p:ext uri="{BB962C8B-B14F-4D97-AF65-F5344CB8AC3E}">
        <p14:creationId xmlns:p14="http://schemas.microsoft.com/office/powerpoint/2010/main" val="3043853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sempl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2">
            <a:extLst>
              <a:ext uri="{FF2B5EF4-FFF2-40B4-BE49-F238E27FC236}">
                <a16:creationId xmlns:a16="http://schemas.microsoft.com/office/drawing/2014/main" id="{52913B61-7D9A-4609-B600-C21E3F45ED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88" y="332657"/>
            <a:ext cx="8424862" cy="792088"/>
          </a:xfrm>
          <a:prstGeom prst="rect">
            <a:avLst/>
          </a:prstGeom>
        </p:spPr>
        <p:txBody>
          <a:bodyPr/>
          <a:lstStyle>
            <a:lvl1pPr algn="l">
              <a:defRPr lang="it-IT" sz="2400" b="1" kern="1200" dirty="0">
                <a:solidFill>
                  <a:srgbClr val="BD2B0B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it-IT" dirty="0"/>
              <a:t>Fare clic per modificare il titolo della diapositiva </a:t>
            </a:r>
            <a:br>
              <a:rPr lang="it-IT" dirty="0"/>
            </a:br>
            <a:r>
              <a:rPr lang="it-IT" dirty="0"/>
              <a:t>(obbligatorio per l’accessibilità del documento)</a:t>
            </a:r>
          </a:p>
        </p:txBody>
      </p:sp>
      <p:sp>
        <p:nvSpPr>
          <p:cNvPr id="9" name="Segnaposto testo 7"/>
          <p:cNvSpPr>
            <a:spLocks noGrp="1"/>
          </p:cNvSpPr>
          <p:nvPr>
            <p:ph type="body" sz="quarter" idx="11" hasCustomPrompt="1"/>
          </p:nvPr>
        </p:nvSpPr>
        <p:spPr>
          <a:xfrm>
            <a:off x="395288" y="1412875"/>
            <a:ext cx="8424862" cy="432038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aseline="0">
                <a:latin typeface="+mn-lt"/>
              </a:defRPr>
            </a:lvl1pPr>
          </a:lstStyle>
          <a:p>
            <a:pPr lvl="0"/>
            <a:r>
              <a:rPr lang="it-IT" dirty="0"/>
              <a:t>Fare clic per modificare il testo</a:t>
            </a:r>
          </a:p>
        </p:txBody>
      </p:sp>
    </p:spTree>
    <p:extLst>
      <p:ext uri="{BB962C8B-B14F-4D97-AF65-F5344CB8AC3E}">
        <p14:creationId xmlns:p14="http://schemas.microsoft.com/office/powerpoint/2010/main" val="3418157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on 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2">
            <a:extLst>
              <a:ext uri="{FF2B5EF4-FFF2-40B4-BE49-F238E27FC236}">
                <a16:creationId xmlns:a16="http://schemas.microsoft.com/office/drawing/2014/main" id="{24C4A225-3081-4417-9017-11B8718586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88" y="332657"/>
            <a:ext cx="8424862" cy="792088"/>
          </a:xfrm>
          <a:prstGeom prst="rect">
            <a:avLst/>
          </a:prstGeom>
        </p:spPr>
        <p:txBody>
          <a:bodyPr/>
          <a:lstStyle>
            <a:lvl1pPr algn="l">
              <a:defRPr lang="it-IT" sz="2400" b="1" kern="1200" dirty="0">
                <a:solidFill>
                  <a:srgbClr val="BD2B0B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it-IT" dirty="0"/>
              <a:t>Fare clic per modificare il titolo della diapositiva </a:t>
            </a:r>
            <a:br>
              <a:rPr lang="it-IT" dirty="0"/>
            </a:br>
            <a:r>
              <a:rPr lang="it-IT" dirty="0"/>
              <a:t>(obbligatorio per l’accessibilità del documento)</a:t>
            </a:r>
          </a:p>
        </p:txBody>
      </p:sp>
      <p:sp>
        <p:nvSpPr>
          <p:cNvPr id="9" name="Segnaposto grafico 8"/>
          <p:cNvSpPr>
            <a:spLocks noGrp="1"/>
          </p:cNvSpPr>
          <p:nvPr>
            <p:ph type="chart" sz="quarter" idx="10" hasCustomPrompt="1"/>
          </p:nvPr>
        </p:nvSpPr>
        <p:spPr>
          <a:xfrm>
            <a:off x="683269" y="2781300"/>
            <a:ext cx="7777163" cy="28799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aseline="0">
                <a:latin typeface="+mn-lt"/>
              </a:defRPr>
            </a:lvl1pPr>
          </a:lstStyle>
          <a:p>
            <a:r>
              <a:rPr lang="it-IT" dirty="0"/>
              <a:t>Fare clic sull’icona per inserire un grafico</a:t>
            </a:r>
          </a:p>
        </p:txBody>
      </p:sp>
      <p:sp>
        <p:nvSpPr>
          <p:cNvPr id="11" name="Segnaposto testo 7"/>
          <p:cNvSpPr>
            <a:spLocks noGrp="1"/>
          </p:cNvSpPr>
          <p:nvPr>
            <p:ph type="body" sz="quarter" idx="12" hasCustomPrompt="1"/>
          </p:nvPr>
        </p:nvSpPr>
        <p:spPr>
          <a:xfrm>
            <a:off x="395288" y="1412875"/>
            <a:ext cx="8424862" cy="43194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aseline="0">
                <a:latin typeface="+mn-lt"/>
              </a:defRPr>
            </a:lvl1pPr>
          </a:lstStyle>
          <a:p>
            <a:pPr lvl="0"/>
            <a:r>
              <a:rPr lang="it-IT" dirty="0"/>
              <a:t>Fare clic per modificare il testo</a:t>
            </a:r>
          </a:p>
        </p:txBody>
      </p:sp>
    </p:spTree>
    <p:extLst>
      <p:ext uri="{BB962C8B-B14F-4D97-AF65-F5344CB8AC3E}">
        <p14:creationId xmlns:p14="http://schemas.microsoft.com/office/powerpoint/2010/main" val="555833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on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2">
            <a:extLst>
              <a:ext uri="{FF2B5EF4-FFF2-40B4-BE49-F238E27FC236}">
                <a16:creationId xmlns:a16="http://schemas.microsoft.com/office/drawing/2014/main" id="{BB5EB5C7-6BB5-4C37-AFB6-D55A28CED1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288" y="332657"/>
            <a:ext cx="8424862" cy="792088"/>
          </a:xfrm>
          <a:prstGeom prst="rect">
            <a:avLst/>
          </a:prstGeom>
        </p:spPr>
        <p:txBody>
          <a:bodyPr/>
          <a:lstStyle>
            <a:lvl1pPr algn="l">
              <a:defRPr lang="it-IT" sz="2400" b="1" kern="1200" dirty="0">
                <a:solidFill>
                  <a:srgbClr val="BD2B0B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r>
              <a:rPr lang="it-IT" dirty="0"/>
              <a:t>Fare clic per modificare il titolo della diapositiva </a:t>
            </a:r>
            <a:br>
              <a:rPr lang="it-IT" dirty="0"/>
            </a:br>
            <a:r>
              <a:rPr lang="it-IT" dirty="0"/>
              <a:t>(obbligatorio per l’accessibilità del documento)</a:t>
            </a:r>
          </a:p>
        </p:txBody>
      </p:sp>
      <p:sp>
        <p:nvSpPr>
          <p:cNvPr id="11" name="Segnaposto immagine 10"/>
          <p:cNvSpPr>
            <a:spLocks noGrp="1"/>
          </p:cNvSpPr>
          <p:nvPr>
            <p:ph type="pic" sz="quarter" idx="10" hasCustomPrompt="1"/>
          </p:nvPr>
        </p:nvSpPr>
        <p:spPr>
          <a:xfrm>
            <a:off x="1150937" y="1700809"/>
            <a:ext cx="6842125" cy="39604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+mn-lt"/>
              </a:defRPr>
            </a:lvl1pPr>
          </a:lstStyle>
          <a:p>
            <a:r>
              <a:rPr lang="it-IT" dirty="0"/>
              <a:t>Fare clic sull’icona per inserire un’immagine</a:t>
            </a:r>
          </a:p>
        </p:txBody>
      </p:sp>
    </p:spTree>
    <p:extLst>
      <p:ext uri="{BB962C8B-B14F-4D97-AF65-F5344CB8AC3E}">
        <p14:creationId xmlns:p14="http://schemas.microsoft.com/office/powerpoint/2010/main" val="3970258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sempl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7"/>
          <p:cNvSpPr>
            <a:spLocks noGrp="1"/>
          </p:cNvSpPr>
          <p:nvPr>
            <p:ph type="body" sz="quarter" idx="10" hasCustomPrompt="1"/>
          </p:nvPr>
        </p:nvSpPr>
        <p:spPr>
          <a:xfrm>
            <a:off x="395288" y="476673"/>
            <a:ext cx="8424862" cy="6480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200"/>
              </a:lnSpc>
              <a:buNone/>
              <a:defRPr sz="2400" b="1">
                <a:solidFill>
                  <a:srgbClr val="BD2B0B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/>
              <a:t>Fare clic per modificare il titolo della diapositiva</a:t>
            </a:r>
          </a:p>
        </p:txBody>
      </p:sp>
      <p:sp>
        <p:nvSpPr>
          <p:cNvPr id="9" name="Segnaposto testo 7"/>
          <p:cNvSpPr>
            <a:spLocks noGrp="1"/>
          </p:cNvSpPr>
          <p:nvPr>
            <p:ph type="body" sz="quarter" idx="11" hasCustomPrompt="1"/>
          </p:nvPr>
        </p:nvSpPr>
        <p:spPr>
          <a:xfrm>
            <a:off x="395288" y="1412875"/>
            <a:ext cx="8424862" cy="46084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/>
              <a:t>Fare clic per modificare il testo</a:t>
            </a:r>
          </a:p>
        </p:txBody>
      </p:sp>
    </p:spTree>
    <p:extLst>
      <p:ext uri="{BB962C8B-B14F-4D97-AF65-F5344CB8AC3E}">
        <p14:creationId xmlns:p14="http://schemas.microsoft.com/office/powerpoint/2010/main" val="1584046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CHIUS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>
            <a:extLst>
              <a:ext uri="{FF2B5EF4-FFF2-40B4-BE49-F238E27FC236}">
                <a16:creationId xmlns:a16="http://schemas.microsoft.com/office/drawing/2014/main" id="{568A41F3-C183-44C5-A440-0C45EBAEE62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76489" y="2309342"/>
            <a:ext cx="991022" cy="255562"/>
          </a:xfrm>
          <a:prstGeom prst="rect">
            <a:avLst/>
          </a:prstGeom>
        </p:spPr>
        <p:txBody>
          <a:bodyPr/>
          <a:lstStyle>
            <a:lvl1pPr algn="ctr">
              <a:defRPr lang="it-IT" sz="140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it-IT" dirty="0"/>
              <a:t>Credits:</a:t>
            </a:r>
          </a:p>
        </p:txBody>
      </p:sp>
      <p:sp>
        <p:nvSpPr>
          <p:cNvPr id="8" name="Segnaposto testo 7"/>
          <p:cNvSpPr>
            <a:spLocks noGrp="1"/>
          </p:cNvSpPr>
          <p:nvPr>
            <p:ph type="body" sz="quarter" idx="10" hasCustomPrompt="1"/>
          </p:nvPr>
        </p:nvSpPr>
        <p:spPr>
          <a:xfrm>
            <a:off x="1115616" y="2780928"/>
            <a:ext cx="6912768" cy="43237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it-IT" dirty="0"/>
              <a:t>Nome Cognome</a:t>
            </a:r>
          </a:p>
        </p:txBody>
      </p:sp>
      <p:sp>
        <p:nvSpPr>
          <p:cNvPr id="13" name="Segnaposto tes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079612" y="3573016"/>
            <a:ext cx="6984776" cy="93610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it-IT" dirty="0"/>
              <a:t>Struttura</a:t>
            </a:r>
          </a:p>
        </p:txBody>
      </p:sp>
      <p:sp>
        <p:nvSpPr>
          <p:cNvPr id="16" name="Segnaposto testo 15"/>
          <p:cNvSpPr>
            <a:spLocks noGrp="1"/>
          </p:cNvSpPr>
          <p:nvPr>
            <p:ph type="body" sz="quarter" idx="12" hasCustomPrompt="1"/>
          </p:nvPr>
        </p:nvSpPr>
        <p:spPr>
          <a:xfrm>
            <a:off x="1042988" y="4725144"/>
            <a:ext cx="7058025" cy="144016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300" b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it-IT" dirty="0"/>
              <a:t>nome.cognome@unibo.it</a:t>
            </a:r>
          </a:p>
          <a:p>
            <a:pPr lvl="0"/>
            <a:r>
              <a:rPr lang="it-IT" dirty="0"/>
              <a:t>051 20 99982</a:t>
            </a:r>
          </a:p>
        </p:txBody>
      </p:sp>
    </p:spTree>
    <p:extLst>
      <p:ext uri="{BB962C8B-B14F-4D97-AF65-F5344CB8AC3E}">
        <p14:creationId xmlns:p14="http://schemas.microsoft.com/office/powerpoint/2010/main" val="4249450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nettore 1 11"/>
          <p:cNvCxnSpPr/>
          <p:nvPr userDrawn="1"/>
        </p:nvCxnSpPr>
        <p:spPr>
          <a:xfrm>
            <a:off x="3275856" y="188640"/>
            <a:ext cx="0" cy="6408712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magine 2" descr="Alma Mater Studiorum - Università di Bologna">
            <a:extLst>
              <a:ext uri="{FF2B5EF4-FFF2-40B4-BE49-F238E27FC236}">
                <a16:creationId xmlns:a16="http://schemas.microsoft.com/office/drawing/2014/main" id="{20782158-7AF3-42B8-A95E-9AE7AC80BF4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9552" y="2276872"/>
            <a:ext cx="2162090" cy="1599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657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037DC112-7FE1-4949-997D-1BCC7F8E4CCE}"/>
              </a:ext>
            </a:extLst>
          </p:cNvPr>
          <p:cNvSpPr txBox="1"/>
          <p:nvPr userDrawn="1"/>
        </p:nvSpPr>
        <p:spPr>
          <a:xfrm>
            <a:off x="179512" y="6525019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723C9881-DC19-44C1-8307-96C20AE8129F}" type="slidenum">
              <a:rPr lang="it-IT" sz="1200" smtClean="0"/>
              <a:t>‹N›</a:t>
            </a:fld>
            <a:endParaRPr lang="it-IT" sz="1200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1F0A139-8303-4E02-94E1-3E5DCC6D7B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884368" y="5864550"/>
            <a:ext cx="1080120" cy="798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652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1" r:id="rId2"/>
    <p:sldLayoutId id="2147483667" r:id="rId3"/>
    <p:sldLayoutId id="2147483669" r:id="rId4"/>
    <p:sldLayoutId id="2147483673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asellaDiTesto 8"/>
          <p:cNvSpPr txBox="1"/>
          <p:nvPr userDrawn="1"/>
        </p:nvSpPr>
        <p:spPr>
          <a:xfrm>
            <a:off x="3131840" y="6453336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www.unibo.it</a:t>
            </a:r>
          </a:p>
        </p:txBody>
      </p:sp>
      <p:pic>
        <p:nvPicPr>
          <p:cNvPr id="4" name="Immagine 3" descr="Alma Mater Studiorum - Università di Bologna">
            <a:extLst>
              <a:ext uri="{FF2B5EF4-FFF2-40B4-BE49-F238E27FC236}">
                <a16:creationId xmlns:a16="http://schemas.microsoft.com/office/drawing/2014/main" id="{25A095BB-9E14-41BA-8B39-32305A46099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71842" y="476672"/>
            <a:ext cx="1800316" cy="1331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398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s://commission.europa.eu/funding-tenders/managing-your-project/communicating-and-raising-eu-visibility_en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stefania.pollastri3@unibo.it" TargetMode="External"/><Relationship Id="rId2" Type="http://schemas.openxmlformats.org/officeDocument/2006/relationships/hyperlink" Target="mailto:francesca.magrefi@unibo.it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281416A6-26F5-4913-83E9-FAB424D4F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sz="4000" dirty="0"/>
              <a:t>IN-EULALIA</a:t>
            </a:r>
            <a:br>
              <a:rPr lang="it-IT" dirty="0"/>
            </a:br>
            <a:r>
              <a:rPr lang="it-IT" dirty="0"/>
              <a:t>kick off meeting </a:t>
            </a:r>
            <a:br>
              <a:rPr lang="it-IT" dirty="0"/>
            </a:br>
            <a:r>
              <a:rPr lang="it-IT" dirty="0"/>
              <a:t>19/11/2024</a:t>
            </a:r>
            <a:br>
              <a:rPr lang="it-IT" dirty="0"/>
            </a:br>
            <a:r>
              <a:rPr lang="it-IT" dirty="0"/>
              <a:t>Bologna</a:t>
            </a:r>
            <a:br>
              <a:rPr lang="it-IT" dirty="0"/>
            </a:br>
            <a:r>
              <a:rPr lang="it-IT" sz="3200" dirty="0"/>
              <a:t>Financial and </a:t>
            </a:r>
            <a:r>
              <a:rPr lang="it-IT" sz="3200" dirty="0" err="1"/>
              <a:t>administrative</a:t>
            </a:r>
            <a:r>
              <a:rPr lang="it-IT" sz="3200" dirty="0"/>
              <a:t> </a:t>
            </a:r>
            <a:r>
              <a:rPr lang="it-IT" sz="3200" dirty="0" err="1"/>
              <a:t>issues</a:t>
            </a:r>
            <a:endParaRPr lang="it-IT" dirty="0"/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27C94BC4-4D06-47CC-A519-57D8D5146DF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it-IT" dirty="0"/>
              <a:t>Francesca Magrefi, Stefania Pollastri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0EBA6A9A-BEB0-4592-B31F-7FF65C508B8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it-IT" dirty="0"/>
              <a:t>Dipartimento di Filologia Classica e Italianistica</a:t>
            </a:r>
          </a:p>
        </p:txBody>
      </p:sp>
    </p:spTree>
    <p:extLst>
      <p:ext uri="{BB962C8B-B14F-4D97-AF65-F5344CB8AC3E}">
        <p14:creationId xmlns:p14="http://schemas.microsoft.com/office/powerpoint/2010/main" val="30852304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5C8DAFC6-D0CE-B81C-A383-F554143A78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/>
              <a:t>Partnership Agreements </a:t>
            </a:r>
            <a:r>
              <a:rPr lang="it-IT" dirty="0" err="1"/>
              <a:t>between</a:t>
            </a:r>
            <a:r>
              <a:rPr lang="it-IT" dirty="0"/>
              <a:t> UNIBO and </a:t>
            </a:r>
            <a:r>
              <a:rPr lang="it-IT" dirty="0" err="1"/>
              <a:t>each</a:t>
            </a:r>
            <a:r>
              <a:rPr lang="it-IT" dirty="0"/>
              <a:t> partner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A659F87-D38D-4D90-D630-DD2D606C90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it-IT" sz="2000" dirty="0"/>
              <a:t>The Partnership Agreement (PA) </a:t>
            </a:r>
            <a:r>
              <a:rPr lang="it-IT" sz="2000" dirty="0" err="1"/>
              <a:t>regulates</a:t>
            </a:r>
            <a:r>
              <a:rPr lang="it-IT" sz="2000" dirty="0"/>
              <a:t>: duties of the coordinator and the partners, payments, reporting </a:t>
            </a:r>
            <a:r>
              <a:rPr lang="it-IT" sz="2000" dirty="0" err="1"/>
              <a:t>periods</a:t>
            </a:r>
            <a:r>
              <a:rPr lang="it-IT" sz="2000" dirty="0"/>
              <a:t> and tasks, management of </a:t>
            </a:r>
            <a:r>
              <a:rPr lang="it-IT" sz="2000" dirty="0" err="1"/>
              <a:t>conflicts</a:t>
            </a:r>
            <a:r>
              <a:rPr lang="it-IT" sz="2000" dirty="0"/>
              <a:t>, IPR </a:t>
            </a:r>
            <a:r>
              <a:rPr lang="it-IT" sz="2000" dirty="0" err="1"/>
              <a:t>issues</a:t>
            </a:r>
            <a:r>
              <a:rPr lang="it-IT" sz="2000" dirty="0"/>
              <a:t>, ecc.</a:t>
            </a:r>
          </a:p>
          <a:p>
            <a:endParaRPr lang="it-IT" sz="2000" dirty="0"/>
          </a:p>
          <a:p>
            <a:r>
              <a:rPr lang="it-IT" b="1" dirty="0"/>
              <a:t>ANNEXES</a:t>
            </a:r>
            <a:r>
              <a:rPr lang="it-IT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Grant Agreement (in </a:t>
            </a:r>
            <a:r>
              <a:rPr lang="it-IT" dirty="0" err="1"/>
              <a:t>Italian</a:t>
            </a:r>
            <a:r>
              <a:rPr lang="it-IT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Application </a:t>
            </a:r>
            <a:r>
              <a:rPr lang="it-IT" dirty="0" err="1"/>
              <a:t>form</a:t>
            </a:r>
            <a:r>
              <a:rPr lang="it-IT" dirty="0"/>
              <a:t> (the </a:t>
            </a:r>
            <a:r>
              <a:rPr lang="it-IT" dirty="0" err="1"/>
              <a:t>submitted</a:t>
            </a:r>
            <a:r>
              <a:rPr lang="it-IT" dirty="0"/>
              <a:t> project)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Timetable</a:t>
            </a:r>
            <a:r>
              <a:rPr lang="it-IT" dirty="0"/>
              <a:t> (GANTT)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Partners’ budget </a:t>
            </a: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695703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2CFC50-F90D-929B-FB31-9DE587C7E7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5D1B567A-1669-00FE-9A64-DC8EEEC7A8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/>
              <a:t>PAYMENTS FROM UNIBO TO THE PARTNERS</a:t>
            </a:r>
          </a:p>
        </p:txBody>
      </p:sp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0DE8D8D4-5683-1360-C0EA-459EA94522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4536110"/>
              </p:ext>
            </p:extLst>
          </p:nvPr>
        </p:nvGraphicFramePr>
        <p:xfrm>
          <a:off x="243405" y="1412776"/>
          <a:ext cx="8568952" cy="4591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5016">
                  <a:extLst>
                    <a:ext uri="{9D8B030D-6E8A-4147-A177-3AD203B41FA5}">
                      <a16:colId xmlns:a16="http://schemas.microsoft.com/office/drawing/2014/main" val="3350874516"/>
                    </a:ext>
                  </a:extLst>
                </a:gridCol>
                <a:gridCol w="2979480">
                  <a:extLst>
                    <a:ext uri="{9D8B030D-6E8A-4147-A177-3AD203B41FA5}">
                      <a16:colId xmlns:a16="http://schemas.microsoft.com/office/drawing/2014/main" val="3660745062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2972887236"/>
                    </a:ext>
                  </a:extLst>
                </a:gridCol>
              </a:tblGrid>
              <a:tr h="675892">
                <a:tc>
                  <a:txBody>
                    <a:bodyPr/>
                    <a:lstStyle/>
                    <a:p>
                      <a:r>
                        <a:rPr lang="it-IT" dirty="0"/>
                        <a:t>WHAT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HOW MUCH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WHEN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2126235"/>
                  </a:ext>
                </a:extLst>
              </a:tr>
              <a:tr h="872741">
                <a:tc>
                  <a:txBody>
                    <a:bodyPr/>
                    <a:lstStyle/>
                    <a:p>
                      <a:r>
                        <a:rPr lang="it-IT" sz="1800" b="1" dirty="0">
                          <a:latin typeface="Century Gothic" panose="020B0502020202020204" pitchFamily="34" charset="0"/>
                        </a:rPr>
                        <a:t>1° </a:t>
                      </a:r>
                      <a:r>
                        <a:rPr lang="it-IT" sz="1800" b="1" dirty="0" err="1">
                          <a:latin typeface="Century Gothic" panose="020B0502020202020204" pitchFamily="34" charset="0"/>
                        </a:rPr>
                        <a:t>pre</a:t>
                      </a:r>
                      <a:r>
                        <a:rPr lang="it-IT" sz="1800" b="1" dirty="0">
                          <a:latin typeface="Century Gothic" panose="020B0502020202020204" pitchFamily="34" charset="0"/>
                        </a:rPr>
                        <a:t>-financing payment: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="1" dirty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40% of the </a:t>
                      </a:r>
                      <a:r>
                        <a:rPr lang="it-IT" sz="1800" b="1" dirty="0" err="1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partner’s</a:t>
                      </a:r>
                      <a:r>
                        <a:rPr lang="it-IT" sz="1800" b="1" dirty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 budget </a:t>
                      </a:r>
                      <a:r>
                        <a:rPr lang="it-IT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>
                          <a:latin typeface="Century Gothic" panose="020B0502020202020204" pitchFamily="34" charset="0"/>
                        </a:rPr>
                        <a:t>After the signature of the partnership agreement </a:t>
                      </a:r>
                    </a:p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4653578"/>
                  </a:ext>
                </a:extLst>
              </a:tr>
              <a:tr h="1254485">
                <a:tc>
                  <a:txBody>
                    <a:bodyPr/>
                    <a:lstStyle/>
                    <a:p>
                      <a:r>
                        <a:rPr lang="it-IT" sz="1800" b="1" dirty="0">
                          <a:latin typeface="Century Gothic" panose="020B0502020202020204" pitchFamily="34" charset="0"/>
                        </a:rPr>
                        <a:t>2° </a:t>
                      </a:r>
                      <a:r>
                        <a:rPr lang="it-IT" sz="1800" b="1" dirty="0" err="1">
                          <a:latin typeface="Century Gothic" panose="020B0502020202020204" pitchFamily="34" charset="0"/>
                        </a:rPr>
                        <a:t>pre</a:t>
                      </a:r>
                      <a:r>
                        <a:rPr lang="it-IT" sz="1800" b="1" dirty="0">
                          <a:latin typeface="Century Gothic" panose="020B0502020202020204" pitchFamily="34" charset="0"/>
                        </a:rPr>
                        <a:t>-financing payment: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="1" dirty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40% of the </a:t>
                      </a:r>
                      <a:r>
                        <a:rPr lang="it-IT" sz="1800" b="1" dirty="0" err="1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partner’s</a:t>
                      </a:r>
                      <a:r>
                        <a:rPr lang="it-IT" sz="1800" b="1" dirty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 budget </a:t>
                      </a:r>
                      <a:r>
                        <a:rPr lang="it-IT" b="1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entury Gothic" panose="020B0502020202020204" pitchFamily="34" charset="0"/>
                        </a:rPr>
                        <a:t>After submission and </a:t>
                      </a:r>
                      <a:r>
                        <a:rPr lang="en-US" sz="1800" dirty="0">
                          <a:highlight>
                            <a:srgbClr val="FFFF00"/>
                          </a:highlight>
                          <a:latin typeface="Century Gothic" panose="020B0502020202020204" pitchFamily="34" charset="0"/>
                        </a:rPr>
                        <a:t>approval</a:t>
                      </a:r>
                      <a:r>
                        <a:rPr lang="en-US" sz="1800" dirty="0">
                          <a:latin typeface="Century Gothic" panose="020B0502020202020204" pitchFamily="34" charset="0"/>
                        </a:rPr>
                        <a:t> of the Periodic Report </a:t>
                      </a:r>
                      <a:r>
                        <a:rPr lang="it-IT" sz="1800" dirty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ONLY </a:t>
                      </a:r>
                      <a:r>
                        <a:rPr lang="it-IT" sz="1800" dirty="0" err="1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if</a:t>
                      </a:r>
                      <a:r>
                        <a:rPr lang="it-IT" sz="1800" dirty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it-IT" sz="1800" dirty="0" err="1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at</a:t>
                      </a:r>
                      <a:r>
                        <a:rPr lang="it-IT" sz="1800" dirty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 l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east 70% of the amount of first pre-financing payment has been used 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6985187"/>
                  </a:ext>
                </a:extLst>
              </a:tr>
              <a:tr h="1746619">
                <a:tc>
                  <a:txBody>
                    <a:bodyPr/>
                    <a:lstStyle/>
                    <a:p>
                      <a:r>
                        <a:rPr lang="en-US" sz="1800" b="1" dirty="0">
                          <a:latin typeface="Century Gothic" panose="020B0502020202020204" pitchFamily="34" charset="0"/>
                        </a:rPr>
                        <a:t>Balance payment</a:t>
                      </a:r>
                      <a:r>
                        <a:rPr lang="en-US" sz="1800" dirty="0">
                          <a:latin typeface="Century Gothic" panose="020B0502020202020204" pitchFamily="34" charset="0"/>
                        </a:rPr>
                        <a:t>: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="1" kern="1200" dirty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The </a:t>
                      </a:r>
                      <a:r>
                        <a:rPr lang="it-IT" sz="1800" b="1" kern="1200" dirty="0" err="1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remaining</a:t>
                      </a:r>
                      <a:r>
                        <a:rPr lang="it-IT" sz="1800" b="1" kern="1200" dirty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 20%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Century Gothic" panose="020B0502020202020204" pitchFamily="34" charset="0"/>
                        </a:rPr>
                        <a:t>60 days after submission and </a:t>
                      </a:r>
                      <a:r>
                        <a:rPr lang="en-US" sz="1800" dirty="0">
                          <a:highlight>
                            <a:srgbClr val="FFFF00"/>
                          </a:highlight>
                          <a:latin typeface="Century Gothic" panose="020B0502020202020204" pitchFamily="34" charset="0"/>
                        </a:rPr>
                        <a:t>evaluation</a:t>
                      </a:r>
                      <a:r>
                        <a:rPr lang="en-US" sz="1800" dirty="0">
                          <a:latin typeface="Century Gothic" panose="020B0502020202020204" pitchFamily="34" charset="0"/>
                        </a:rPr>
                        <a:t> of the final report, based on the evaluation </a:t>
                      </a:r>
                      <a:r>
                        <a:rPr lang="en-US" sz="1800" dirty="0">
                          <a:highlight>
                            <a:srgbClr val="FFFF00"/>
                          </a:highlight>
                          <a:latin typeface="Century Gothic" panose="020B0502020202020204" pitchFamily="34" charset="0"/>
                        </a:rPr>
                        <a:t>score</a:t>
                      </a:r>
                      <a:r>
                        <a:rPr lang="en-US" sz="1800" dirty="0">
                          <a:latin typeface="Century Gothic" panose="020B0502020202020204" pitchFamily="34" charset="0"/>
                        </a:rPr>
                        <a:t> obtained by the project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63537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36686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2907F363-080C-CA71-7E3F-A28D3DEF2A5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/>
              <a:t>OFFICIAL REPORTING TO THE NATIONAL AGENCY</a:t>
            </a: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1FB7718B-62D7-1526-FFC9-447410F543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9440521"/>
              </p:ext>
            </p:extLst>
          </p:nvPr>
        </p:nvGraphicFramePr>
        <p:xfrm>
          <a:off x="467544" y="1124745"/>
          <a:ext cx="6164086" cy="5069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2107435495"/>
                    </a:ext>
                  </a:extLst>
                </a:gridCol>
                <a:gridCol w="2200053">
                  <a:extLst>
                    <a:ext uri="{9D8B030D-6E8A-4147-A177-3AD203B41FA5}">
                      <a16:colId xmlns:a16="http://schemas.microsoft.com/office/drawing/2014/main" val="1324297897"/>
                    </a:ext>
                  </a:extLst>
                </a:gridCol>
                <a:gridCol w="1875801">
                  <a:extLst>
                    <a:ext uri="{9D8B030D-6E8A-4147-A177-3AD203B41FA5}">
                      <a16:colId xmlns:a16="http://schemas.microsoft.com/office/drawing/2014/main" val="3708561838"/>
                    </a:ext>
                  </a:extLst>
                </a:gridCol>
              </a:tblGrid>
              <a:tr h="202373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err="1"/>
                        <a:t>Period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covered</a:t>
                      </a:r>
                      <a:r>
                        <a:rPr lang="it-IT" dirty="0"/>
                        <a:t> </a:t>
                      </a: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DEADLINE FOR PARTNERS’ CONTRIBUTION </a:t>
                      </a:r>
                    </a:p>
                    <a:p>
                      <a:r>
                        <a:rPr lang="it-IT" dirty="0"/>
                        <a:t>(P.A.)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1756545"/>
                  </a:ext>
                </a:extLst>
              </a:tr>
              <a:tr h="885381">
                <a:tc>
                  <a:txBody>
                    <a:bodyPr/>
                    <a:lstStyle/>
                    <a:p>
                      <a:r>
                        <a:rPr lang="it-IT" dirty="0"/>
                        <a:t>PROGRESS REPORT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04/11/24 - 01/10/25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01/10/2025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8795754"/>
                  </a:ext>
                </a:extLst>
              </a:tr>
              <a:tr h="1246067">
                <a:tc>
                  <a:txBody>
                    <a:bodyPr/>
                    <a:lstStyle/>
                    <a:p>
                      <a:r>
                        <a:rPr lang="it-IT" dirty="0"/>
                        <a:t>PERIODIC REPORT (and </a:t>
                      </a:r>
                      <a:r>
                        <a:rPr lang="it-IT" dirty="0" err="1"/>
                        <a:t>request</a:t>
                      </a:r>
                      <a:r>
                        <a:rPr lang="it-IT" dirty="0"/>
                        <a:t> of the 2° Payment)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04/11/24 - 30/03/26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30/03/2026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9233963"/>
                  </a:ext>
                </a:extLst>
              </a:tr>
              <a:tr h="885381">
                <a:tc>
                  <a:txBody>
                    <a:bodyPr/>
                    <a:lstStyle/>
                    <a:p>
                      <a:r>
                        <a:rPr lang="it-IT" dirty="0"/>
                        <a:t>FINAL REPORT </a:t>
                      </a:r>
                    </a:p>
                    <a:p>
                      <a:r>
                        <a:rPr lang="it-IT" dirty="0"/>
                        <a:t>(and </a:t>
                      </a:r>
                      <a:r>
                        <a:rPr lang="it-IT" dirty="0" err="1"/>
                        <a:t>request</a:t>
                      </a:r>
                      <a:r>
                        <a:rPr lang="it-IT" dirty="0"/>
                        <a:t> of </a:t>
                      </a:r>
                      <a:r>
                        <a:rPr lang="it-IT" dirty="0" err="1"/>
                        <a:t>final</a:t>
                      </a:r>
                      <a:r>
                        <a:rPr lang="it-IT" dirty="0"/>
                        <a:t> payment)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04/11/24- 03/11/27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03/11/2027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1772504"/>
                  </a:ext>
                </a:extLst>
              </a:tr>
            </a:tbl>
          </a:graphicData>
        </a:graphic>
      </p:graphicFrame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2D489216-2BA5-4CF8-AD29-E6C68A3E2D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9931064"/>
              </p:ext>
            </p:extLst>
          </p:nvPr>
        </p:nvGraphicFramePr>
        <p:xfrm>
          <a:off x="6616843" y="1124745"/>
          <a:ext cx="1713384" cy="5069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3384">
                  <a:extLst>
                    <a:ext uri="{9D8B030D-6E8A-4147-A177-3AD203B41FA5}">
                      <a16:colId xmlns:a16="http://schemas.microsoft.com/office/drawing/2014/main" val="2169469960"/>
                    </a:ext>
                  </a:extLst>
                </a:gridCol>
              </a:tblGrid>
              <a:tr h="2035381">
                <a:tc>
                  <a:txBody>
                    <a:bodyPr/>
                    <a:lstStyle/>
                    <a:p>
                      <a:r>
                        <a:rPr lang="it-IT" dirty="0" err="1"/>
                        <a:t>Final</a:t>
                      </a:r>
                      <a:r>
                        <a:rPr lang="it-IT" dirty="0"/>
                        <a:t> deadline for </a:t>
                      </a:r>
                      <a:r>
                        <a:rPr lang="it-IT" dirty="0" err="1"/>
                        <a:t>submission</a:t>
                      </a:r>
                      <a:r>
                        <a:rPr lang="it-IT" dirty="0"/>
                        <a:t> to the N.A.  </a:t>
                      </a:r>
                      <a:r>
                        <a:rPr lang="it-IT" dirty="0" err="1"/>
                        <a:t>as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established</a:t>
                      </a:r>
                      <a:r>
                        <a:rPr lang="it-IT" dirty="0"/>
                        <a:t> by the G.A.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9528313"/>
                  </a:ext>
                </a:extLst>
              </a:tr>
              <a:tr h="890478">
                <a:tc>
                  <a:txBody>
                    <a:bodyPr/>
                    <a:lstStyle/>
                    <a:p>
                      <a:r>
                        <a:rPr lang="it-IT" b="1" dirty="0">
                          <a:solidFill>
                            <a:srgbClr val="FF0000"/>
                          </a:solidFill>
                        </a:rPr>
                        <a:t>01/11/2025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7367665"/>
                  </a:ext>
                </a:extLst>
              </a:tr>
              <a:tr h="1253241">
                <a:tc>
                  <a:txBody>
                    <a:bodyPr/>
                    <a:lstStyle/>
                    <a:p>
                      <a:r>
                        <a:rPr lang="it-IT" b="1" dirty="0">
                          <a:solidFill>
                            <a:srgbClr val="FF0000"/>
                          </a:solidFill>
                        </a:rPr>
                        <a:t>30/04/2026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742884"/>
                  </a:ext>
                </a:extLst>
              </a:tr>
              <a:tr h="890478">
                <a:tc>
                  <a:txBody>
                    <a:bodyPr/>
                    <a:lstStyle/>
                    <a:p>
                      <a:r>
                        <a:rPr lang="it-IT" b="1" dirty="0">
                          <a:solidFill>
                            <a:srgbClr val="FF0000"/>
                          </a:solidFill>
                        </a:rPr>
                        <a:t>02/01/2028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84886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67606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81381486-B6DF-4819-BCF1-224854C7B9C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/>
              <a:t>IMPLEMENTATION OF THE PROJECT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C7879AE-6B53-4342-831A-81E5749882D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8" y="1052736"/>
            <a:ext cx="8424862" cy="4608413"/>
          </a:xfrm>
        </p:spPr>
        <p:txBody>
          <a:bodyPr/>
          <a:lstStyle/>
          <a:p>
            <a:pPr algn="ctr"/>
            <a:r>
              <a:rPr lang="it-IT" b="1" dirty="0" err="1"/>
              <a:t>Beneficiaries</a:t>
            </a:r>
            <a:r>
              <a:rPr lang="it-IT" b="1" dirty="0"/>
              <a:t> must </a:t>
            </a:r>
            <a:r>
              <a:rPr lang="it-IT" b="1" dirty="0" err="1"/>
              <a:t>implement</a:t>
            </a:r>
            <a:r>
              <a:rPr lang="it-IT" b="1" dirty="0"/>
              <a:t> the action </a:t>
            </a:r>
            <a:r>
              <a:rPr lang="it-IT" b="1" dirty="0" err="1"/>
              <a:t>as</a:t>
            </a:r>
            <a:r>
              <a:rPr lang="it-IT" b="1" dirty="0"/>
              <a:t> </a:t>
            </a:r>
            <a:r>
              <a:rPr lang="it-IT" b="1" dirty="0" err="1"/>
              <a:t>described</a:t>
            </a:r>
            <a:r>
              <a:rPr lang="it-IT" b="1" dirty="0"/>
              <a:t> in the </a:t>
            </a:r>
            <a:r>
              <a:rPr lang="it-IT" b="1" dirty="0" err="1"/>
              <a:t>approved</a:t>
            </a:r>
            <a:r>
              <a:rPr lang="it-IT" b="1" dirty="0"/>
              <a:t> project </a:t>
            </a:r>
            <a:r>
              <a:rPr lang="it-IT" b="1" dirty="0" err="1"/>
              <a:t>proposal</a:t>
            </a:r>
            <a:r>
              <a:rPr lang="it-IT" b="1" dirty="0"/>
              <a:t> (</a:t>
            </a:r>
            <a:r>
              <a:rPr lang="it-IT" b="1" dirty="0" err="1"/>
              <a:t>annex</a:t>
            </a:r>
            <a:r>
              <a:rPr lang="it-IT" b="1" dirty="0"/>
              <a:t> to the G.A. and P.A.)</a:t>
            </a:r>
          </a:p>
          <a:p>
            <a:pPr algn="ctr"/>
            <a:endParaRPr lang="it-IT" b="1" dirty="0"/>
          </a:p>
          <a:p>
            <a:r>
              <a:rPr lang="it-IT" sz="1400" b="1" dirty="0"/>
              <a:t>ANY CHANGES TO THE PROJECT ACTIVITIES, RESULTS, OBJECTIVES, BUDGET  -   IF THEY OCCUR - NEED TO BE AUTHORISED BY THE NATIONAL AGENCY AND LEAD TO AN AMENDMENT OF THE AGREEMENT, e.g.</a:t>
            </a:r>
          </a:p>
          <a:p>
            <a:pPr marL="285750" indent="-285750">
              <a:buFontTx/>
              <a:buChar char="-"/>
            </a:pPr>
            <a:r>
              <a:rPr lang="it-IT" sz="1400" dirty="0"/>
              <a:t>Duration of the project</a:t>
            </a:r>
          </a:p>
          <a:p>
            <a:pPr marL="285750" indent="-285750">
              <a:buFontTx/>
              <a:buChar char="-"/>
            </a:pPr>
            <a:r>
              <a:rPr lang="it-IT" sz="1400" dirty="0"/>
              <a:t>Legal status of the partner </a:t>
            </a:r>
            <a:r>
              <a:rPr lang="it-IT" sz="1400" dirty="0" err="1"/>
              <a:t>organisations</a:t>
            </a:r>
            <a:endParaRPr lang="it-IT" sz="1400" dirty="0"/>
          </a:p>
          <a:p>
            <a:pPr marL="285750" indent="-285750">
              <a:buFontTx/>
              <a:buChar char="-"/>
            </a:pPr>
            <a:r>
              <a:rPr lang="it-IT" sz="1400" dirty="0"/>
              <a:t>Consortium </a:t>
            </a:r>
            <a:r>
              <a:rPr lang="it-IT" sz="1400" dirty="0" err="1"/>
              <a:t>composition</a:t>
            </a:r>
            <a:r>
              <a:rPr lang="it-IT" sz="1400" dirty="0"/>
              <a:t> </a:t>
            </a:r>
          </a:p>
          <a:p>
            <a:pPr marL="285750" indent="-285750">
              <a:buFontTx/>
              <a:buChar char="-"/>
            </a:pPr>
            <a:r>
              <a:rPr lang="it-IT" sz="1400" dirty="0"/>
              <a:t>Budget </a:t>
            </a:r>
            <a:r>
              <a:rPr lang="it-IT" sz="1400" dirty="0" err="1"/>
              <a:t>assigned</a:t>
            </a:r>
            <a:r>
              <a:rPr lang="it-IT" sz="1400" dirty="0"/>
              <a:t> to the </a:t>
            </a:r>
            <a:r>
              <a:rPr lang="it-IT" sz="1400" dirty="0" err="1"/>
              <a:t>workpackages</a:t>
            </a:r>
            <a:r>
              <a:rPr lang="it-IT" sz="1400" dirty="0"/>
              <a:t> </a:t>
            </a:r>
          </a:p>
          <a:p>
            <a:pPr marL="285750" indent="-285750">
              <a:buFontTx/>
              <a:buChar char="-"/>
            </a:pPr>
            <a:r>
              <a:rPr lang="it-IT" sz="1400" dirty="0" err="1"/>
              <a:t>Relevant</a:t>
            </a:r>
            <a:r>
              <a:rPr lang="it-IT" sz="1400" dirty="0"/>
              <a:t> </a:t>
            </a:r>
            <a:r>
              <a:rPr lang="it-IT" sz="1400" dirty="0" err="1"/>
              <a:t>changes</a:t>
            </a:r>
            <a:r>
              <a:rPr lang="it-IT" sz="1400" dirty="0"/>
              <a:t> to the </a:t>
            </a:r>
            <a:r>
              <a:rPr lang="it-IT" sz="1400" dirty="0" err="1"/>
              <a:t>workpackages</a:t>
            </a:r>
            <a:r>
              <a:rPr lang="it-IT" sz="1400" dirty="0"/>
              <a:t> and activities </a:t>
            </a:r>
          </a:p>
          <a:p>
            <a:endParaRPr lang="it-IT" dirty="0"/>
          </a:p>
          <a:p>
            <a:pPr algn="just"/>
            <a:r>
              <a:rPr lang="en-US" sz="1400" dirty="0"/>
              <a:t>The Coordinator is responsible for managing the project, submitting reports, acting as intermediary for all contacts with the EU Granting Authority (including amendments, if any).</a:t>
            </a:r>
          </a:p>
          <a:p>
            <a:pPr algn="just"/>
            <a:endParaRPr lang="en-US" sz="1400" dirty="0"/>
          </a:p>
          <a:p>
            <a:pPr algn="just"/>
            <a:r>
              <a:rPr lang="en-GB" sz="1400" dirty="0"/>
              <a:t>All partners shall promptly inform the Coordinator of any delay /change in which they might incur in performing the project activities.</a:t>
            </a:r>
          </a:p>
          <a:p>
            <a:pPr algn="just"/>
            <a:endParaRPr lang="en-US" sz="1400" dirty="0"/>
          </a:p>
          <a:p>
            <a:pPr algn="just"/>
            <a:endParaRPr lang="en-US" sz="1600" dirty="0"/>
          </a:p>
          <a:p>
            <a:pPr algn="just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616438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4B8D5934-91C7-41A1-B88F-2A2EAF732D1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/>
              <a:t>IMPLEMENTATION OF THE PROJECT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E6C8838-D5B0-4D74-9D0D-6EA8B74A5CE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ctr"/>
            <a:endParaRPr lang="en-US" sz="20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sz="2000" dirty="0"/>
              <a:t>In what concerns the planned activities, changes are possible on condition that the changed activities are </a:t>
            </a:r>
            <a:r>
              <a:rPr lang="en-US" sz="2000" dirty="0">
                <a:solidFill>
                  <a:srgbClr val="FF0000"/>
                </a:solidFill>
              </a:rPr>
              <a:t>content equivalent</a:t>
            </a:r>
            <a:r>
              <a:rPr lang="en-US" sz="2000" dirty="0"/>
              <a:t>, meaning that the new/modified activity contributes to the project objectives, and </a:t>
            </a:r>
            <a:r>
              <a:rPr lang="en-US" sz="2000" dirty="0">
                <a:solidFill>
                  <a:srgbClr val="FF0000"/>
                </a:solidFill>
              </a:rPr>
              <a:t>budget equivalent</a:t>
            </a:r>
            <a:r>
              <a:rPr lang="en-US" sz="2000" dirty="0"/>
              <a:t>, meaning that the modified activity has an approximately equivalent cost as the planned one.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/>
              <a:t> However, as the cases can be very different from each other it is recommended to </a:t>
            </a:r>
            <a:r>
              <a:rPr lang="en-US" sz="2000" dirty="0">
                <a:solidFill>
                  <a:srgbClr val="FF0000"/>
                </a:solidFill>
              </a:rPr>
              <a:t>always</a:t>
            </a:r>
            <a:r>
              <a:rPr lang="en-US" sz="2000" dirty="0"/>
              <a:t> consult the N.A. (through the coordinator)</a:t>
            </a:r>
            <a:endParaRPr lang="it-IT" sz="2000" dirty="0"/>
          </a:p>
          <a:p>
            <a:endParaRPr lang="it-IT" sz="2000" dirty="0"/>
          </a:p>
          <a:p>
            <a:pPr algn="ctr"/>
            <a:r>
              <a:rPr lang="it-IT" sz="2000" dirty="0" err="1"/>
              <a:t>All</a:t>
            </a:r>
            <a:r>
              <a:rPr lang="it-IT" sz="2000" dirty="0"/>
              <a:t> </a:t>
            </a:r>
            <a:r>
              <a:rPr lang="it-IT" sz="2000" dirty="0" err="1"/>
              <a:t>changes</a:t>
            </a:r>
            <a:r>
              <a:rPr lang="it-IT" sz="2000" dirty="0"/>
              <a:t> in the project must be </a:t>
            </a:r>
            <a:r>
              <a:rPr lang="it-IT" sz="2000" dirty="0" err="1"/>
              <a:t>duly</a:t>
            </a:r>
            <a:r>
              <a:rPr lang="it-IT" sz="2000" dirty="0"/>
              <a:t> </a:t>
            </a:r>
            <a:r>
              <a:rPr lang="it-IT" sz="2000" dirty="0" err="1"/>
              <a:t>explained</a:t>
            </a:r>
            <a:r>
              <a:rPr lang="it-IT" sz="2000" dirty="0"/>
              <a:t> and </a:t>
            </a:r>
            <a:r>
              <a:rPr lang="it-IT" sz="2000" dirty="0" err="1"/>
              <a:t>justified</a:t>
            </a:r>
            <a:r>
              <a:rPr lang="it-IT" sz="2000" dirty="0"/>
              <a:t> in the reporting to the N.A.</a:t>
            </a:r>
          </a:p>
        </p:txBody>
      </p:sp>
    </p:spTree>
    <p:extLst>
      <p:ext uri="{BB962C8B-B14F-4D97-AF65-F5344CB8AC3E}">
        <p14:creationId xmlns:p14="http://schemas.microsoft.com/office/powerpoint/2010/main" val="30742268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B3BD75-5A1E-1E3D-7ED0-E154929814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D8E08238-DF05-05E0-9F4C-56834DC0E68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it-IT" dirty="0"/>
              <a:t>OVERALL IN-EULALIA BUDGET per WP / PARTNER </a:t>
            </a:r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F21D9400-F6DE-1055-6EBC-F5557DC15C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922207"/>
              </p:ext>
            </p:extLst>
          </p:nvPr>
        </p:nvGraphicFramePr>
        <p:xfrm>
          <a:off x="208356" y="1196752"/>
          <a:ext cx="8798725" cy="47529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67300">
                  <a:extLst>
                    <a:ext uri="{9D8B030D-6E8A-4147-A177-3AD203B41FA5}">
                      <a16:colId xmlns:a16="http://schemas.microsoft.com/office/drawing/2014/main" val="1999370545"/>
                    </a:ext>
                  </a:extLst>
                </a:gridCol>
                <a:gridCol w="1408299">
                  <a:extLst>
                    <a:ext uri="{9D8B030D-6E8A-4147-A177-3AD203B41FA5}">
                      <a16:colId xmlns:a16="http://schemas.microsoft.com/office/drawing/2014/main" val="1580309431"/>
                    </a:ext>
                  </a:extLst>
                </a:gridCol>
                <a:gridCol w="1225514">
                  <a:extLst>
                    <a:ext uri="{9D8B030D-6E8A-4147-A177-3AD203B41FA5}">
                      <a16:colId xmlns:a16="http://schemas.microsoft.com/office/drawing/2014/main" val="1238280655"/>
                    </a:ext>
                  </a:extLst>
                </a:gridCol>
                <a:gridCol w="1224745">
                  <a:extLst>
                    <a:ext uri="{9D8B030D-6E8A-4147-A177-3AD203B41FA5}">
                      <a16:colId xmlns:a16="http://schemas.microsoft.com/office/drawing/2014/main" val="3918216360"/>
                    </a:ext>
                  </a:extLst>
                </a:gridCol>
                <a:gridCol w="1094570">
                  <a:extLst>
                    <a:ext uri="{9D8B030D-6E8A-4147-A177-3AD203B41FA5}">
                      <a16:colId xmlns:a16="http://schemas.microsoft.com/office/drawing/2014/main" val="1365339863"/>
                    </a:ext>
                  </a:extLst>
                </a:gridCol>
                <a:gridCol w="1213633">
                  <a:extLst>
                    <a:ext uri="{9D8B030D-6E8A-4147-A177-3AD203B41FA5}">
                      <a16:colId xmlns:a16="http://schemas.microsoft.com/office/drawing/2014/main" val="1812216794"/>
                    </a:ext>
                  </a:extLst>
                </a:gridCol>
                <a:gridCol w="1364664">
                  <a:extLst>
                    <a:ext uri="{9D8B030D-6E8A-4147-A177-3AD203B41FA5}">
                      <a16:colId xmlns:a16="http://schemas.microsoft.com/office/drawing/2014/main" val="2341356915"/>
                    </a:ext>
                  </a:extLst>
                </a:gridCol>
              </a:tblGrid>
              <a:tr h="792087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</a:rPr>
                        <a:t> 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</a:rPr>
                        <a:t>WP1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</a:rPr>
                        <a:t>WP2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it-IT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WP3</a:t>
                      </a: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</a:rPr>
                        <a:t>WP4 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</a:rPr>
                        <a:t>WP5 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Total  </a:t>
                      </a:r>
                      <a:endParaRPr lang="it-IT" sz="1400" b="1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392568"/>
                  </a:ext>
                </a:extLst>
              </a:tr>
              <a:tr h="53994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</a:rPr>
                        <a:t>Università di Bologna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                         21.500,00 €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                   17.580,00 €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it-IT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16.780,00 € </a:t>
                      </a: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   10.820,00 €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      16.280,00 €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      82.960,00 € </a:t>
                      </a:r>
                      <a:endParaRPr lang="it-IT" sz="1400" b="1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752958"/>
                  </a:ext>
                </a:extLst>
              </a:tr>
              <a:tr h="540177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</a:rPr>
                        <a:t>Università di Salamanca 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                         12.000,00 €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                   11.640,00 €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it-IT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10.160,00 € </a:t>
                      </a: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      8.660,00 €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      15.360,00 €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      57.820,00 € </a:t>
                      </a:r>
                      <a:endParaRPr lang="it-IT" sz="1400" b="1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900665"/>
                  </a:ext>
                </a:extLst>
              </a:tr>
              <a:tr h="53994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</a:rPr>
                        <a:t>Università di Rouen 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                         12.000,00 €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                   14.500,00 €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it-IT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15.280,00 € </a:t>
                      </a: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   10.600,00 €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      15.140,00 €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      67.520,00 € </a:t>
                      </a:r>
                      <a:endParaRPr lang="it-IT" sz="1400" b="1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3413320"/>
                  </a:ext>
                </a:extLst>
              </a:tr>
              <a:tr h="54017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</a:rPr>
                        <a:t>Università di  Göttingen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                         12.000,00 €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                   14.280,00 €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it-IT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20.560,00 € </a:t>
                      </a: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      9.200,00 €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      13.960,00 €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      70.000,00 € </a:t>
                      </a:r>
                      <a:endParaRPr lang="it-IT" sz="1400" b="1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8271450"/>
                  </a:ext>
                </a:extLst>
              </a:tr>
              <a:tr h="53994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</a:rPr>
                        <a:t>Università di Lisbona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                         12.000,00 €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                   12.060,00 €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it-IT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13.360,00 € </a:t>
                      </a: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      7.450,00 €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         9.320,00 €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      54.190,00 € </a:t>
                      </a:r>
                      <a:endParaRPr lang="it-IT" sz="1400" b="1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2160593"/>
                  </a:ext>
                </a:extLst>
              </a:tr>
              <a:tr h="720769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</a:rPr>
                        <a:t>Università Cattolica del Sacro Cuore 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                         10.500,00 €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                      8.400,00 €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it-IT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12.220,00 € </a:t>
                      </a: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   30.570,00 €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         5.820,00 €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      67.510,00 € </a:t>
                      </a:r>
                      <a:endParaRPr lang="it-IT" sz="1400" b="1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3862668"/>
                  </a:ext>
                </a:extLst>
              </a:tr>
              <a:tr h="539944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Total  </a:t>
                      </a:r>
                      <a:endParaRPr lang="it-IT" sz="1400" b="1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                         80.000,00 € </a:t>
                      </a:r>
                      <a:endParaRPr lang="it-IT" sz="1400" b="1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                   78.460,00 € </a:t>
                      </a:r>
                      <a:endParaRPr lang="it-IT" sz="1400" b="1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it-IT" sz="14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88.360,00 € </a:t>
                      </a: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   77.300,00 € </a:t>
                      </a:r>
                      <a:endParaRPr lang="it-IT" sz="1400" b="1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      75.880,00 € </a:t>
                      </a:r>
                      <a:endParaRPr lang="it-IT" sz="1400" b="1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r>
                        <a:rPr lang="it-IT" sz="1400" b="1" u="none" strike="noStrike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400.000,00€</a:t>
                      </a: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5568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57548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3DC4EC73-8E0B-4F62-8479-9F2441C5B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IN-EULALIA BUDGET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5DB74A3C-3AB1-4D40-9C9F-A58877BA105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8" y="1052736"/>
            <a:ext cx="8424862" cy="4320381"/>
          </a:xfrm>
        </p:spPr>
        <p:txBody>
          <a:bodyPr/>
          <a:lstStyle/>
          <a:p>
            <a:pPr algn="l"/>
            <a:r>
              <a:rPr lang="en-US" sz="1800" b="1" i="0" u="none" strike="noStrike" baseline="0" dirty="0">
                <a:latin typeface="FreeSans"/>
              </a:rPr>
              <a:t>WP1 budget</a:t>
            </a:r>
          </a:p>
          <a:p>
            <a:pPr algn="l"/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The project management work package represents maximum 20% of the total budget of th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e project </a:t>
            </a:r>
            <a:r>
              <a:rPr lang="en-US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and does not require the indication of specific objectives, as it is considered to contribute horizontally to all the objectives of the project.</a:t>
            </a:r>
            <a:endParaRPr lang="en-US" sz="1800" b="1" i="0" u="none" strike="noStrike" baseline="0" dirty="0">
              <a:latin typeface="FreeSans"/>
            </a:endParaRPr>
          </a:p>
          <a:p>
            <a:pPr algn="l"/>
            <a:r>
              <a:rPr lang="en-US" sz="1800" b="0" i="0" u="none" strike="noStrike" baseline="0" dirty="0">
                <a:latin typeface="FreeSans"/>
              </a:rPr>
              <a:t>It includes costs for participation to / organization of the </a:t>
            </a:r>
            <a:r>
              <a:rPr lang="en-US" sz="1800" b="0" i="0" u="none" strike="noStrike" baseline="0" dirty="0" err="1">
                <a:latin typeface="FreeSans"/>
              </a:rPr>
              <a:t>KoM</a:t>
            </a:r>
            <a:r>
              <a:rPr lang="en-US" sz="1800" b="0" i="0" u="none" strike="noStrike" baseline="0" dirty="0">
                <a:latin typeface="FreeSans"/>
              </a:rPr>
              <a:t> in Bologna (2 days, 2 persons per partner).  </a:t>
            </a:r>
          </a:p>
          <a:p>
            <a:pPr algn="l"/>
            <a:r>
              <a:rPr lang="it-IT" dirty="0"/>
              <a:t>Activities </a:t>
            </a:r>
            <a:r>
              <a:rPr lang="it-IT" dirty="0" err="1"/>
              <a:t>covered</a:t>
            </a:r>
            <a:r>
              <a:rPr lang="it-IT" dirty="0"/>
              <a:t>: 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it-IT" sz="1800" dirty="0"/>
              <a:t>Project management of the </a:t>
            </a:r>
            <a:r>
              <a:rPr lang="it-IT" sz="1800" dirty="0" err="1"/>
              <a:t>local</a:t>
            </a:r>
            <a:r>
              <a:rPr lang="it-IT" sz="1800" dirty="0"/>
              <a:t> </a:t>
            </a:r>
            <a:r>
              <a:rPr lang="it-IT" sz="1800" dirty="0" err="1"/>
              <a:t>unit</a:t>
            </a:r>
            <a:endParaRPr lang="it-IT" sz="1800" dirty="0"/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it-IT" sz="1800" dirty="0"/>
              <a:t>Financial management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it-IT" sz="1800" dirty="0"/>
              <a:t>Evaluation activities 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it-IT" sz="1800" dirty="0" err="1"/>
              <a:t>Organisation</a:t>
            </a:r>
            <a:r>
              <a:rPr lang="it-IT" sz="1800" dirty="0"/>
              <a:t> of meetings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it-IT" sz="1800" dirty="0"/>
              <a:t>Reporting 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it-IT" sz="1800" dirty="0" err="1"/>
              <a:t>etc</a:t>
            </a:r>
            <a:endParaRPr lang="it-IT" sz="1800" dirty="0"/>
          </a:p>
          <a:p>
            <a:pPr algn="l"/>
            <a:endParaRPr lang="it-IT" dirty="0"/>
          </a:p>
        </p:txBody>
      </p:sp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FDF3452F-9A11-4705-B1F9-66A8D915D3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008714"/>
              </p:ext>
            </p:extLst>
          </p:nvPr>
        </p:nvGraphicFramePr>
        <p:xfrm>
          <a:off x="5940152" y="2996952"/>
          <a:ext cx="2160240" cy="34333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3199">
                  <a:extLst>
                    <a:ext uri="{9D8B030D-6E8A-4147-A177-3AD203B41FA5}">
                      <a16:colId xmlns:a16="http://schemas.microsoft.com/office/drawing/2014/main" val="2688212744"/>
                    </a:ext>
                  </a:extLst>
                </a:gridCol>
                <a:gridCol w="1137041">
                  <a:extLst>
                    <a:ext uri="{9D8B030D-6E8A-4147-A177-3AD203B41FA5}">
                      <a16:colId xmlns:a16="http://schemas.microsoft.com/office/drawing/2014/main" val="793424462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</a:rPr>
                        <a:t> 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</a:rPr>
                        <a:t>WP1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4248373"/>
                  </a:ext>
                </a:extLst>
              </a:tr>
              <a:tr h="47065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</a:rPr>
                        <a:t>Università di Bologna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                         21.500,00 €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8395977"/>
                  </a:ext>
                </a:extLst>
              </a:tr>
              <a:tr h="470859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</a:rPr>
                        <a:t>Università di Salamanca 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                         12.000,00 €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4258167"/>
                  </a:ext>
                </a:extLst>
              </a:tr>
              <a:tr h="47065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</a:rPr>
                        <a:t>Università di Rouen 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                         12.000,00 €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272505"/>
                  </a:ext>
                </a:extLst>
              </a:tr>
              <a:tr h="470858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</a:rPr>
                        <a:t>Università di  Göttingen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                         12.000,00 €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3260472"/>
                  </a:ext>
                </a:extLst>
              </a:tr>
              <a:tr h="470656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</a:rPr>
                        <a:t>Università di Lisbona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                         12.000,00 €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4258008"/>
                  </a:ext>
                </a:extLst>
              </a:tr>
              <a:tr h="628277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</a:rPr>
                        <a:t>Università Cattolica del Sacro Cuore 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                         10.500,00 € 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535" marR="7535" marT="753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68952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02469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3DC4EC73-8E0B-4F62-8479-9F2441C5B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IN-EULALIA BUDGET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5DB74A3C-3AB1-4D40-9C9F-A58877BA105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23850" y="908720"/>
            <a:ext cx="8424862" cy="5328592"/>
          </a:xfrm>
        </p:spPr>
        <p:txBody>
          <a:bodyPr/>
          <a:lstStyle/>
          <a:p>
            <a:pPr marL="285750" indent="-285750">
              <a:buFontTx/>
              <a:buChar char="-"/>
            </a:pPr>
            <a:r>
              <a:rPr lang="it-IT" b="1" dirty="0"/>
              <a:t>The budget of </a:t>
            </a:r>
            <a:r>
              <a:rPr lang="it-IT" b="1" dirty="0" err="1"/>
              <a:t>each</a:t>
            </a:r>
            <a:r>
              <a:rPr lang="it-IT" b="1" dirty="0"/>
              <a:t> WP </a:t>
            </a:r>
            <a:r>
              <a:rPr lang="it-IT" b="1" dirty="0" err="1"/>
              <a:t>is</a:t>
            </a:r>
            <a:r>
              <a:rPr lang="it-IT" b="1" dirty="0"/>
              <a:t> the sum of the cost of </a:t>
            </a:r>
            <a:r>
              <a:rPr lang="it-IT" b="1" dirty="0" err="1"/>
              <a:t>each</a:t>
            </a:r>
            <a:r>
              <a:rPr lang="it-IT" b="1" dirty="0"/>
              <a:t> activity </a:t>
            </a:r>
            <a:r>
              <a:rPr lang="it-IT" b="1" dirty="0" err="1"/>
              <a:t>included</a:t>
            </a:r>
            <a:r>
              <a:rPr lang="it-IT" b="1" dirty="0"/>
              <a:t> in </a:t>
            </a:r>
            <a:r>
              <a:rPr lang="it-IT" b="1" dirty="0" err="1"/>
              <a:t>this</a:t>
            </a:r>
            <a:r>
              <a:rPr lang="it-IT" b="1" dirty="0"/>
              <a:t> WP </a:t>
            </a:r>
            <a:r>
              <a:rPr lang="it-IT" dirty="0"/>
              <a:t>(</a:t>
            </a:r>
            <a:r>
              <a:rPr lang="it-IT" dirty="0" err="1"/>
              <a:t>except</a:t>
            </a:r>
            <a:r>
              <a:rPr lang="it-IT" dirty="0"/>
              <a:t> for WP1 </a:t>
            </a:r>
            <a:r>
              <a:rPr lang="en-US" dirty="0">
                <a:latin typeface="FreeSans"/>
              </a:rPr>
              <a:t>project management and kick-off meeting</a:t>
            </a:r>
            <a:r>
              <a:rPr lang="it-IT" dirty="0"/>
              <a:t>)</a:t>
            </a:r>
          </a:p>
          <a:p>
            <a:pPr marL="285750" indent="-285750">
              <a:buFontTx/>
              <a:buChar char="-"/>
            </a:pPr>
            <a:r>
              <a:rPr lang="it-IT" b="1" dirty="0"/>
              <a:t>The budget of </a:t>
            </a:r>
            <a:r>
              <a:rPr lang="it-IT" b="1" dirty="0" err="1"/>
              <a:t>each</a:t>
            </a:r>
            <a:r>
              <a:rPr lang="it-IT" b="1" dirty="0"/>
              <a:t> ACTIVITY </a:t>
            </a:r>
            <a:r>
              <a:rPr lang="en-US" sz="1800" b="0" i="0" u="none" strike="noStrike" baseline="0" dirty="0">
                <a:latin typeface="FreeSans"/>
              </a:rPr>
              <a:t>includes the following costs categories:</a:t>
            </a:r>
          </a:p>
          <a:p>
            <a:pPr marL="1028700" lvl="1">
              <a:buFontTx/>
              <a:buChar char="-"/>
            </a:pPr>
            <a:r>
              <a:rPr lang="en-US" sz="1600" b="1" i="0" u="none" strike="noStrike" baseline="0" dirty="0">
                <a:latin typeface="FreeSans"/>
              </a:rPr>
              <a:t>Staff</a:t>
            </a:r>
            <a:r>
              <a:rPr lang="en-US" sz="1600" b="0" i="0" u="none" strike="noStrike" baseline="0" dirty="0">
                <a:latin typeface="FreeSans"/>
              </a:rPr>
              <a:t>: calculated on the basis of the n. of working days and the unit cost defined for each partner country for </a:t>
            </a:r>
            <a:r>
              <a:rPr lang="en-US" sz="1600" b="0" i="0" u="none" strike="noStrike" baseline="0" dirty="0">
                <a:solidFill>
                  <a:srgbClr val="BD2B0B"/>
                </a:solidFill>
                <a:latin typeface="FreeSans"/>
              </a:rPr>
              <a:t>Researcher/Teacher/Trainer </a:t>
            </a:r>
            <a:r>
              <a:rPr lang="en-US" sz="1600" b="0" i="0" u="none" strike="noStrike" baseline="0" dirty="0">
                <a:latin typeface="FreeSans"/>
              </a:rPr>
              <a:t>(the only staff category used in the project</a:t>
            </a:r>
            <a:r>
              <a:rPr lang="en-US" sz="1600" dirty="0">
                <a:latin typeface="FreeSans"/>
              </a:rPr>
              <a:t>) </a:t>
            </a:r>
            <a:r>
              <a:rPr lang="en-US" sz="1600" dirty="0">
                <a:solidFill>
                  <a:srgbClr val="BD2B0B"/>
                </a:solidFill>
                <a:latin typeface="FreeSans"/>
              </a:rPr>
              <a:t>having a formal link with the partner institution</a:t>
            </a:r>
            <a:endParaRPr lang="en-US" sz="1600" b="0" i="0" u="none" strike="noStrike" baseline="0" dirty="0">
              <a:solidFill>
                <a:srgbClr val="BD2B0B"/>
              </a:solidFill>
              <a:latin typeface="FreeSans"/>
            </a:endParaRPr>
          </a:p>
          <a:p>
            <a:pPr marL="1028700" lvl="1">
              <a:buFontTx/>
              <a:buChar char="-"/>
            </a:pPr>
            <a:r>
              <a:rPr lang="en-US" sz="1600" b="0" i="0" u="none" strike="noStrike" baseline="0" dirty="0">
                <a:latin typeface="FreeSans"/>
              </a:rPr>
              <a:t>The </a:t>
            </a:r>
            <a:r>
              <a:rPr lang="en-US" sz="1600" b="1" i="0" u="none" strike="noStrike" baseline="0" dirty="0">
                <a:latin typeface="FreeSans"/>
              </a:rPr>
              <a:t>n. of days </a:t>
            </a:r>
            <a:r>
              <a:rPr lang="en-US" sz="1600" b="0" i="0" u="none" strike="noStrike" baseline="0" dirty="0">
                <a:latin typeface="FreeSans"/>
              </a:rPr>
              <a:t>assigned to each partner vary proportionally to the complexity of the tasks and is higher for the coordinator of the activity.</a:t>
            </a:r>
          </a:p>
          <a:p>
            <a:pPr marL="1028700" lvl="1">
              <a:buFontTx/>
              <a:buChar char="-"/>
            </a:pPr>
            <a:r>
              <a:rPr lang="en-US" sz="1600" b="1" i="0" u="none" strike="noStrike" baseline="0" dirty="0">
                <a:latin typeface="FreeSans"/>
              </a:rPr>
              <a:t>Travels</a:t>
            </a:r>
            <a:r>
              <a:rPr lang="en-US" sz="1600" b="0" i="0" u="none" strike="noStrike" baseline="0" dirty="0">
                <a:latin typeface="FreeSans"/>
              </a:rPr>
              <a:t>: calculated on the basis of the n. of persons travelling and the unit cost for the distance covered. </a:t>
            </a:r>
          </a:p>
          <a:p>
            <a:pPr marL="1028700" lvl="1">
              <a:buFontTx/>
              <a:buChar char="-"/>
            </a:pPr>
            <a:r>
              <a:rPr lang="en-US" sz="1600" b="1" i="0" u="none" strike="noStrike" baseline="0" dirty="0">
                <a:latin typeface="FreeSans"/>
              </a:rPr>
              <a:t>Other costs </a:t>
            </a:r>
            <a:r>
              <a:rPr lang="en-US" sz="1600" b="0" i="0" u="none" strike="noStrike" baseline="0" dirty="0">
                <a:latin typeface="FreeSans"/>
              </a:rPr>
              <a:t>covering organizational costs for catering, invited speakers, promotional materials, etc.</a:t>
            </a:r>
          </a:p>
          <a:p>
            <a:pPr marL="1028700" lvl="1">
              <a:buFontTx/>
              <a:buChar char="-"/>
            </a:pPr>
            <a:r>
              <a:rPr lang="en-US" sz="1600" b="1" dirty="0">
                <a:latin typeface="FreeSans"/>
              </a:rPr>
              <a:t>Subsistence (for summer the school -LTT): </a:t>
            </a:r>
            <a:r>
              <a:rPr lang="en-US" sz="1600" dirty="0">
                <a:latin typeface="FreeSans"/>
              </a:rPr>
              <a:t>defined on the basis of the unit costs per day of staying, the n. of days and the n. of participants. Only </a:t>
            </a:r>
            <a:r>
              <a:rPr lang="en-US" sz="1600" b="1" dirty="0">
                <a:latin typeface="FreeSans"/>
              </a:rPr>
              <a:t>in WP4 Teaching Latin in a multilingual perspective </a:t>
            </a:r>
          </a:p>
          <a:p>
            <a:pPr algn="l"/>
            <a:r>
              <a:rPr lang="en-US" sz="1400" b="1" dirty="0">
                <a:highlight>
                  <a:srgbClr val="FFFF00"/>
                </a:highlight>
                <a:latin typeface="FreeSans"/>
              </a:rPr>
              <a:t>IMPORTANT</a:t>
            </a:r>
            <a:r>
              <a:rPr lang="en-US" sz="1400" b="1" dirty="0">
                <a:latin typeface="FreeSans"/>
              </a:rPr>
              <a:t>: </a:t>
            </a:r>
          </a:p>
          <a:p>
            <a:pPr algn="l"/>
            <a:r>
              <a:rPr lang="en-US" sz="1600" b="0" i="0" u="none" strike="noStrike" baseline="0" dirty="0">
                <a:latin typeface="FreeSans"/>
              </a:rPr>
              <a:t>Staff involved </a:t>
            </a:r>
            <a:r>
              <a:rPr lang="en-US" sz="1600" dirty="0">
                <a:latin typeface="FreeSans"/>
              </a:rPr>
              <a:t>in the project </a:t>
            </a:r>
            <a:r>
              <a:rPr lang="en-US" sz="1600" b="0" i="0" u="none" strike="noStrike" baseline="0" dirty="0">
                <a:latin typeface="FreeSans"/>
              </a:rPr>
              <a:t>must have a </a:t>
            </a:r>
            <a:r>
              <a:rPr lang="en-US" sz="1600" b="1" i="0" u="none" strike="noStrike" baseline="0" dirty="0">
                <a:solidFill>
                  <a:srgbClr val="C00000"/>
                </a:solidFill>
                <a:latin typeface="FreeSans"/>
              </a:rPr>
              <a:t>formal link </a:t>
            </a:r>
            <a:r>
              <a:rPr lang="en-US" sz="1600" b="0" i="0" u="none" strike="noStrike" baseline="0" dirty="0">
                <a:latin typeface="FreeSans"/>
              </a:rPr>
              <a:t>with partner institution (e.g. ongoing contract,</a:t>
            </a:r>
            <a:r>
              <a:rPr lang="en-US" sz="1600" dirty="0">
                <a:latin typeface="FreeSans"/>
              </a:rPr>
              <a:t> permanent or temporary, fellowship, etc.</a:t>
            </a:r>
            <a:r>
              <a:rPr lang="en-US" sz="1600" b="0" i="0" u="none" strike="noStrike" baseline="0" dirty="0">
                <a:latin typeface="FreeSans"/>
              </a:rPr>
              <a:t>).</a:t>
            </a:r>
            <a:endParaRPr lang="it-IT" b="1" dirty="0"/>
          </a:p>
          <a:p>
            <a:pPr marL="285750" indent="-285750">
              <a:buFontTx/>
              <a:buChar char="-"/>
            </a:pPr>
            <a:endParaRPr lang="it-IT" b="1" dirty="0"/>
          </a:p>
          <a:p>
            <a:pPr marL="285750" indent="-285750">
              <a:buFontTx/>
              <a:buChar char="-"/>
            </a:pPr>
            <a:endParaRPr lang="it-IT" b="1" dirty="0"/>
          </a:p>
          <a:p>
            <a:pPr marL="285750" indent="-285750">
              <a:buFontTx/>
              <a:buChar char="-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129160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CB943624-3328-4603-95D2-A46801FCE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Budget file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0E88550D-0802-421E-ABB9-2F8B6717AF2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pPr algn="ctr"/>
            <a:r>
              <a:rPr lang="it-IT" dirty="0" err="1"/>
              <a:t>Let’s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a </a:t>
            </a:r>
            <a:r>
              <a:rPr lang="it-IT" dirty="0" err="1"/>
              <a:t>closer</a:t>
            </a:r>
            <a:r>
              <a:rPr lang="it-IT" dirty="0"/>
              <a:t> look to the budget file  </a:t>
            </a:r>
          </a:p>
        </p:txBody>
      </p:sp>
    </p:spTree>
    <p:extLst>
      <p:ext uri="{BB962C8B-B14F-4D97-AF65-F5344CB8AC3E}">
        <p14:creationId xmlns:p14="http://schemas.microsoft.com/office/powerpoint/2010/main" val="30983331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83108E2A-2C83-4A77-9ADF-7BFCEC713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CONTINOUS MONITORING: REPORTING TOOL 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81D647F3-E1FD-4F6C-B035-7B8F176278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8" y="1134849"/>
            <a:ext cx="8281168" cy="4742423"/>
          </a:xfrm>
        </p:spPr>
        <p:txBody>
          <a:bodyPr/>
          <a:lstStyle/>
          <a:p>
            <a:r>
              <a:rPr lang="it-IT" sz="2000" dirty="0"/>
              <a:t>In order to be </a:t>
            </a:r>
            <a:r>
              <a:rPr lang="it-IT" sz="2000" dirty="0" err="1"/>
              <a:t>able</a:t>
            </a:r>
            <a:r>
              <a:rPr lang="it-IT" sz="2000" dirty="0"/>
              <a:t> to </a:t>
            </a:r>
            <a:r>
              <a:rPr lang="it-IT" sz="2000" dirty="0" err="1"/>
              <a:t>perform</a:t>
            </a:r>
            <a:r>
              <a:rPr lang="it-IT" sz="2000" dirty="0"/>
              <a:t> a </a:t>
            </a:r>
            <a:r>
              <a:rPr lang="it-IT" sz="2000" dirty="0" err="1"/>
              <a:t>continuous</a:t>
            </a:r>
            <a:r>
              <a:rPr lang="it-IT" sz="2000" dirty="0"/>
              <a:t> monitoring of the project, </a:t>
            </a:r>
            <a:r>
              <a:rPr lang="it-IT" sz="2000" dirty="0" err="1"/>
              <a:t>we</a:t>
            </a:r>
            <a:r>
              <a:rPr lang="it-IT" sz="2000" dirty="0"/>
              <a:t> </a:t>
            </a:r>
            <a:r>
              <a:rPr lang="it-IT" sz="2000" dirty="0" err="1"/>
              <a:t>will</a:t>
            </a:r>
            <a:r>
              <a:rPr lang="it-IT" sz="2000" dirty="0"/>
              <a:t> </a:t>
            </a:r>
            <a:r>
              <a:rPr lang="it-IT" sz="2000" dirty="0" err="1"/>
              <a:t>periodically</a:t>
            </a:r>
            <a:r>
              <a:rPr lang="it-IT" sz="2000" dirty="0"/>
              <a:t> </a:t>
            </a:r>
            <a:r>
              <a:rPr lang="it-IT" sz="2000" dirty="0" err="1"/>
              <a:t>collect</a:t>
            </a:r>
            <a:r>
              <a:rPr lang="it-IT" sz="2000" dirty="0"/>
              <a:t> from </a:t>
            </a:r>
            <a:r>
              <a:rPr lang="it-IT" sz="2000" dirty="0" err="1"/>
              <a:t>each</a:t>
            </a:r>
            <a:r>
              <a:rPr lang="it-IT" sz="2000" dirty="0"/>
              <a:t> </a:t>
            </a:r>
            <a:r>
              <a:rPr lang="it-IT" sz="2000" dirty="0" err="1"/>
              <a:t>person</a:t>
            </a:r>
            <a:r>
              <a:rPr lang="it-IT" sz="2000" dirty="0"/>
              <a:t> </a:t>
            </a:r>
            <a:r>
              <a:rPr lang="it-IT" sz="2000" dirty="0" err="1"/>
              <a:t>involved</a:t>
            </a:r>
            <a:r>
              <a:rPr lang="it-IT" sz="2000" dirty="0"/>
              <a:t> in the project an </a:t>
            </a:r>
          </a:p>
          <a:p>
            <a:pPr algn="ctr"/>
            <a:endParaRPr lang="it-IT" sz="2400" dirty="0"/>
          </a:p>
          <a:p>
            <a:pPr algn="ctr"/>
            <a:r>
              <a:rPr lang="it-IT" sz="2400" dirty="0"/>
              <a:t>ACTIVITY REPORT (+ </a:t>
            </a:r>
            <a:r>
              <a:rPr lang="it-IT" sz="2400" dirty="0" err="1"/>
              <a:t>formal</a:t>
            </a:r>
            <a:r>
              <a:rPr lang="it-IT" sz="2400" dirty="0"/>
              <a:t> link </a:t>
            </a:r>
            <a:r>
              <a:rPr lang="it-IT" sz="2400" dirty="0" err="1"/>
              <a:t>declaration</a:t>
            </a:r>
            <a:r>
              <a:rPr lang="it-IT" sz="2400" dirty="0"/>
              <a:t>)</a:t>
            </a:r>
          </a:p>
          <a:p>
            <a:pPr algn="ctr"/>
            <a:endParaRPr lang="it-IT" sz="2400" dirty="0"/>
          </a:p>
          <a:p>
            <a:r>
              <a:rPr lang="it-IT" dirty="0"/>
              <a:t>The N.A. can </a:t>
            </a:r>
            <a:r>
              <a:rPr lang="it-IT" dirty="0" err="1"/>
              <a:t>perform</a:t>
            </a:r>
            <a:r>
              <a:rPr lang="it-IT" dirty="0"/>
              <a:t> on the spot checks and </a:t>
            </a:r>
            <a:r>
              <a:rPr lang="it-IT" dirty="0" err="1"/>
              <a:t>visits</a:t>
            </a:r>
            <a:r>
              <a:rPr lang="it-IT" dirty="0"/>
              <a:t> </a:t>
            </a:r>
            <a:r>
              <a:rPr lang="it-IT" dirty="0" err="1"/>
              <a:t>during</a:t>
            </a:r>
            <a:r>
              <a:rPr lang="it-IT" dirty="0"/>
              <a:t> and after the project duration. N.A. </a:t>
            </a:r>
            <a:r>
              <a:rPr lang="it-IT" dirty="0" err="1"/>
              <a:t>will</a:t>
            </a:r>
            <a:r>
              <a:rPr lang="it-IT" dirty="0"/>
              <a:t> </a:t>
            </a:r>
            <a:r>
              <a:rPr lang="it-IT" dirty="0" err="1"/>
              <a:t>verify</a:t>
            </a:r>
            <a:r>
              <a:rPr lang="it-IT" dirty="0"/>
              <a:t> </a:t>
            </a:r>
            <a:r>
              <a:rPr lang="it-IT" dirty="0" err="1"/>
              <a:t>different</a:t>
            </a:r>
            <a:r>
              <a:rPr lang="it-IT" dirty="0"/>
              <a:t> </a:t>
            </a:r>
            <a:r>
              <a:rPr lang="it-IT" dirty="0" err="1"/>
              <a:t>aspects</a:t>
            </a:r>
            <a:r>
              <a:rPr lang="it-IT" dirty="0"/>
              <a:t> </a:t>
            </a:r>
            <a:r>
              <a:rPr lang="it-IT" dirty="0" err="1"/>
              <a:t>such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organisational</a:t>
            </a:r>
            <a:r>
              <a:rPr lang="it-IT" dirty="0"/>
              <a:t> </a:t>
            </a:r>
            <a:r>
              <a:rPr lang="it-IT" dirty="0" err="1"/>
              <a:t>structure</a:t>
            </a:r>
            <a:r>
              <a:rPr lang="it-IT" dirty="0"/>
              <a:t> of the partnership, activities and </a:t>
            </a:r>
            <a:r>
              <a:rPr lang="it-IT" dirty="0" err="1"/>
              <a:t>results</a:t>
            </a:r>
            <a:r>
              <a:rPr lang="it-IT" dirty="0"/>
              <a:t> </a:t>
            </a:r>
            <a:r>
              <a:rPr lang="it-IT" dirty="0" err="1"/>
              <a:t>against</a:t>
            </a:r>
            <a:r>
              <a:rPr lang="it-IT" dirty="0"/>
              <a:t> the </a:t>
            </a:r>
            <a:r>
              <a:rPr lang="it-IT" dirty="0" err="1"/>
              <a:t>application</a:t>
            </a:r>
            <a:r>
              <a:rPr lang="it-IT" dirty="0"/>
              <a:t> </a:t>
            </a:r>
            <a:r>
              <a:rPr lang="it-IT" dirty="0" err="1"/>
              <a:t>form</a:t>
            </a:r>
            <a:r>
              <a:rPr lang="it-IT" dirty="0"/>
              <a:t>, staff </a:t>
            </a:r>
            <a:r>
              <a:rPr lang="it-IT" dirty="0" err="1"/>
              <a:t>involved</a:t>
            </a:r>
            <a:r>
              <a:rPr lang="it-IT" dirty="0"/>
              <a:t>, cost </a:t>
            </a:r>
            <a:r>
              <a:rPr lang="it-IT" dirty="0" err="1"/>
              <a:t>documentation</a:t>
            </a:r>
            <a:r>
              <a:rPr lang="it-IT" dirty="0"/>
              <a:t> and </a:t>
            </a:r>
            <a:r>
              <a:rPr lang="it-IT" dirty="0" err="1"/>
              <a:t>financial</a:t>
            </a:r>
            <a:r>
              <a:rPr lang="it-IT" dirty="0"/>
              <a:t> management, monitoring tools and actions, etc.</a:t>
            </a:r>
          </a:p>
          <a:p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1 report per </a:t>
            </a:r>
            <a:r>
              <a:rPr lang="it-IT" dirty="0" err="1"/>
              <a:t>person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Every</a:t>
            </a:r>
            <a:r>
              <a:rPr lang="it-IT" dirty="0"/>
              <a:t> 6 </a:t>
            </a:r>
            <a:r>
              <a:rPr lang="it-IT" dirty="0" err="1"/>
              <a:t>months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1° report </a:t>
            </a:r>
            <a:r>
              <a:rPr lang="it-IT" dirty="0" err="1"/>
              <a:t>May</a:t>
            </a:r>
            <a:r>
              <a:rPr lang="it-IT" dirty="0"/>
              <a:t> 2025 (</a:t>
            </a:r>
            <a:r>
              <a:rPr lang="it-IT" dirty="0" err="1"/>
              <a:t>before</a:t>
            </a:r>
            <a:r>
              <a:rPr lang="it-IT" dirty="0"/>
              <a:t> meeting in </a:t>
            </a:r>
            <a:r>
              <a:rPr lang="it-IT" dirty="0" err="1"/>
              <a:t>Lisbon</a:t>
            </a:r>
            <a:r>
              <a:rPr lang="it-IT"/>
              <a:t>) 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endParaRPr lang="it-IT" dirty="0"/>
          </a:p>
          <a:p>
            <a:endParaRPr lang="it-IT" sz="2400" dirty="0"/>
          </a:p>
          <a:p>
            <a:endParaRPr lang="it-IT" sz="2400" dirty="0"/>
          </a:p>
          <a:p>
            <a:endParaRPr lang="it-IT" sz="2400" dirty="0"/>
          </a:p>
          <a:p>
            <a:endParaRPr lang="it-IT" sz="2400" dirty="0"/>
          </a:p>
          <a:p>
            <a:endParaRPr lang="it-IT" sz="2400" dirty="0"/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06346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/>
              <a:t>FINANCIAL MANAGEMENT 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it-IT" dirty="0"/>
          </a:p>
          <a:p>
            <a:pPr algn="ctr"/>
            <a:r>
              <a:rPr lang="it-IT" sz="2400" b="1" dirty="0">
                <a:solidFill>
                  <a:srgbClr val="C00000"/>
                </a:solidFill>
              </a:rPr>
              <a:t>IN-EULALIA</a:t>
            </a:r>
          </a:p>
          <a:p>
            <a:pPr algn="ctr"/>
            <a:r>
              <a:rPr lang="en-US" sz="1800" b="0" i="0" u="none" strike="noStrike" baseline="0" dirty="0">
                <a:solidFill>
                  <a:srgbClr val="C00000"/>
                </a:solidFill>
                <a:latin typeface="Arial" panose="020B0604020202020204" pitchFamily="34" charset="0"/>
              </a:rPr>
              <a:t>Innovative and Inclusive Instruments for European Latin Linguistic Assessment</a:t>
            </a:r>
            <a:endParaRPr lang="it-IT" sz="2400" b="1" dirty="0">
              <a:solidFill>
                <a:srgbClr val="C00000"/>
              </a:solidFill>
            </a:endParaRPr>
          </a:p>
          <a:p>
            <a:pPr algn="ctr"/>
            <a:endParaRPr lang="it-IT" sz="2400" b="1" dirty="0">
              <a:solidFill>
                <a:srgbClr val="FF0000"/>
              </a:solidFill>
            </a:endParaRPr>
          </a:p>
          <a:p>
            <a:pPr algn="ctr"/>
            <a:r>
              <a:rPr lang="it-IT" b="1" dirty="0"/>
              <a:t>ERASMUS+ KA220 </a:t>
            </a:r>
          </a:p>
          <a:p>
            <a:pPr algn="ctr"/>
            <a:r>
              <a:rPr lang="it-IT" b="1" dirty="0"/>
              <a:t>COOPERATION PARTNERSHIP IN THE FIELD OF HIGHER EDUCATION  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32B21072-152E-465A-8733-BA3D7072D8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2638" y="4581128"/>
            <a:ext cx="4810161" cy="101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4457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3DC4EC73-8E0B-4F62-8479-9F2441C5B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IN-EULALIA BUDGET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5DB74A3C-3AB1-4D40-9C9F-A58877BA105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7504" y="1144713"/>
            <a:ext cx="8424862" cy="4320381"/>
          </a:xfrm>
        </p:spPr>
        <p:txBody>
          <a:bodyPr/>
          <a:lstStyle/>
          <a:p>
            <a:pPr lvl="1" indent="0">
              <a:buNone/>
            </a:pPr>
            <a:endParaRPr lang="en-US" sz="1600" b="1" dirty="0">
              <a:latin typeface="FreeSans"/>
            </a:endParaRPr>
          </a:p>
          <a:p>
            <a:pPr algn="l"/>
            <a:r>
              <a:rPr lang="en-US" sz="1600" b="1" dirty="0">
                <a:latin typeface="FreeSans"/>
              </a:rPr>
              <a:t>FORMAL LINK? </a:t>
            </a:r>
          </a:p>
          <a:p>
            <a:pPr algn="l"/>
            <a:r>
              <a:rPr lang="en-US" sz="1600" dirty="0">
                <a:latin typeface="FreeSans"/>
              </a:rPr>
              <a:t>We will collect a </a:t>
            </a:r>
            <a:r>
              <a:rPr lang="en-US" sz="1600" dirty="0">
                <a:solidFill>
                  <a:srgbClr val="BD2B0B"/>
                </a:solidFill>
                <a:latin typeface="FreeSans"/>
              </a:rPr>
              <a:t>formal link declaration </a:t>
            </a:r>
            <a:r>
              <a:rPr lang="en-US" sz="1600" dirty="0">
                <a:latin typeface="FreeSans"/>
              </a:rPr>
              <a:t>for each person involved in the project (explaining role and employment contract).</a:t>
            </a:r>
          </a:p>
          <a:p>
            <a:pPr algn="l"/>
            <a:endParaRPr lang="en-US" sz="1600" dirty="0">
              <a:latin typeface="FreeSans"/>
            </a:endParaRPr>
          </a:p>
          <a:p>
            <a:pPr algn="l"/>
            <a:r>
              <a:rPr lang="en-US" sz="1600" dirty="0">
                <a:latin typeface="FreeSans"/>
              </a:rPr>
              <a:t>Example: </a:t>
            </a:r>
            <a:endParaRPr lang="it-IT" dirty="0"/>
          </a:p>
          <a:p>
            <a:pPr marL="285750" indent="-285750">
              <a:buFontTx/>
              <a:buChar char="-"/>
            </a:pPr>
            <a:r>
              <a:rPr lang="en-GB" sz="16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This is to certify that the Prof. </a:t>
            </a:r>
            <a:r>
              <a:rPr lang="en-GB" sz="1600" i="1" cap="small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LUCIA PASETTI, </a:t>
            </a:r>
            <a:r>
              <a:rPr lang="en-GB" sz="16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permanent employee of the University of Bologna, with reference to the period from </a:t>
            </a:r>
            <a:r>
              <a:rPr lang="it-IT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04/11/24 –01/11/25 </a:t>
            </a:r>
            <a:r>
              <a:rPr lang="en-US" sz="16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is</a:t>
            </a:r>
            <a:r>
              <a:rPr lang="en-GB" sz="16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full professor at the Department of Classical Philology and Italian Studies – FICLIT.</a:t>
            </a:r>
          </a:p>
          <a:p>
            <a:endParaRPr lang="en-GB" sz="1800" i="1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GB" dirty="0">
                <a:latin typeface="FreeSans"/>
              </a:rPr>
              <a:t>- signed by the head of administration/department or the legal representative</a:t>
            </a:r>
            <a:endParaRPr lang="it-IT" dirty="0">
              <a:latin typeface="FreeSans"/>
            </a:endParaRPr>
          </a:p>
          <a:p>
            <a:pPr marL="285750" indent="-285750">
              <a:buFontTx/>
              <a:buChar char="-"/>
            </a:pPr>
            <a:endParaRPr lang="it-IT" b="1" dirty="0"/>
          </a:p>
          <a:p>
            <a:pPr marL="285750" indent="-285750">
              <a:buFontTx/>
              <a:buChar char="-"/>
            </a:pPr>
            <a:endParaRPr lang="it-IT" b="1" dirty="0"/>
          </a:p>
          <a:p>
            <a:pPr marL="285750" indent="-285750">
              <a:buFontTx/>
              <a:buChar char="-"/>
            </a:pPr>
            <a:endParaRPr lang="it-IT" b="1" dirty="0"/>
          </a:p>
          <a:p>
            <a:pPr marL="285750" indent="-285750">
              <a:buFontTx/>
              <a:buChar char="-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278077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3D3BDB6-EC81-2F8D-6133-D47A5BD868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9569" y="1142547"/>
            <a:ext cx="8424862" cy="4608413"/>
          </a:xfrm>
        </p:spPr>
        <p:txBody>
          <a:bodyPr/>
          <a:lstStyle/>
          <a:p>
            <a:endParaRPr lang="it-IT" b="1" dirty="0">
              <a:highlight>
                <a:srgbClr val="FFFF00"/>
              </a:highlight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UNIBO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sends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the model of P.A. by 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5</a:t>
            </a:r>
            <a:r>
              <a:rPr lang="it-IT" sz="1800" b="1" baseline="30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r>
              <a:rPr lang="it-IT" sz="18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December</a:t>
            </a:r>
            <a:endParaRPr lang="it-IT" sz="1800" b="1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</a:rPr>
              <a:t>Partners </a:t>
            </a:r>
            <a:r>
              <a:rPr lang="it-IT" dirty="0" err="1">
                <a:solidFill>
                  <a:srgbClr val="C00000"/>
                </a:solidFill>
                <a:latin typeface="Calibri" panose="020F0502020204030204" pitchFamily="34" charset="0"/>
              </a:rPr>
              <a:t>discuss</a:t>
            </a: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it-IT" dirty="0" err="1">
                <a:solidFill>
                  <a:srgbClr val="C00000"/>
                </a:solidFill>
                <a:latin typeface="Calibri" panose="020F0502020204030204" pitchFamily="34" charset="0"/>
              </a:rPr>
              <a:t>it</a:t>
            </a: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</a:rPr>
              <a:t> with </a:t>
            </a:r>
            <a:r>
              <a:rPr lang="it-IT" dirty="0" err="1">
                <a:solidFill>
                  <a:srgbClr val="C00000"/>
                </a:solidFill>
                <a:latin typeface="Calibri" panose="020F0502020204030204" pitchFamily="34" charset="0"/>
              </a:rPr>
              <a:t>their</a:t>
            </a: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it-IT" dirty="0" err="1">
                <a:solidFill>
                  <a:srgbClr val="C00000"/>
                </a:solidFill>
                <a:latin typeface="Calibri" panose="020F0502020204030204" pitchFamily="34" charset="0"/>
              </a:rPr>
              <a:t>own</a:t>
            </a: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it-IT" dirty="0" err="1">
                <a:solidFill>
                  <a:srgbClr val="C00000"/>
                </a:solidFill>
                <a:latin typeface="Calibri" panose="020F0502020204030204" pitchFamily="34" charset="0"/>
              </a:rPr>
              <a:t>administrative</a:t>
            </a: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</a:rPr>
              <a:t> / </a:t>
            </a:r>
            <a:r>
              <a:rPr lang="it-IT" dirty="0" err="1">
                <a:solidFill>
                  <a:srgbClr val="C00000"/>
                </a:solidFill>
                <a:latin typeface="Calibri" panose="020F0502020204030204" pitchFamily="34" charset="0"/>
              </a:rPr>
              <a:t>research</a:t>
            </a: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</a:rPr>
              <a:t> manager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Partners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send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their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feedbacks by 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18</a:t>
            </a:r>
            <a:r>
              <a:rPr lang="it-IT" sz="1800" b="1" baseline="30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r>
              <a:rPr lang="it-IT" sz="18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December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UNIBO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sends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the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final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version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of the P.A. 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15</a:t>
            </a:r>
            <a:r>
              <a:rPr lang="it-IT" sz="1800" b="1" baseline="30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r>
              <a:rPr lang="it-IT" sz="1800" b="1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January</a:t>
            </a:r>
            <a:r>
              <a:rPr lang="it-IT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2025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Partners complete </a:t>
            </a:r>
            <a:r>
              <a:rPr lang="it-IT" dirty="0">
                <a:latin typeface="Calibri" panose="020F0502020204030204" pitchFamily="34" charset="0"/>
                <a:ea typeface="Times New Roman" panose="02020603050405020304" pitchFamily="18" charset="0"/>
              </a:rPr>
              <a:t>the P.A.  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with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their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data and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send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it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back to UNIBO for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final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check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partner’s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legal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representative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signs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the agreement and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sends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it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to UNIBO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UNIBO </a:t>
            </a:r>
            <a:r>
              <a:rPr lang="it-IT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signs</a:t>
            </a:r>
            <a:r>
              <a:rPr lang="it-IT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the agreement and makes the money transfers </a:t>
            </a:r>
            <a:r>
              <a:rPr lang="it-IT" sz="18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(</a:t>
            </a:r>
            <a:r>
              <a:rPr lang="it-IT" sz="1800" dirty="0" err="1">
                <a:solidFill>
                  <a:srgbClr val="C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beginnin</a:t>
            </a:r>
            <a:r>
              <a:rPr lang="it-IT" dirty="0" err="1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g</a:t>
            </a: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of </a:t>
            </a:r>
            <a:r>
              <a:rPr lang="it-IT" dirty="0" err="1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February</a:t>
            </a:r>
            <a:r>
              <a:rPr lang="it-IT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)</a:t>
            </a:r>
            <a:endParaRPr lang="it-IT" sz="1800" dirty="0">
              <a:solidFill>
                <a:srgbClr val="C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lvl="0">
              <a:buSzPts val="1000"/>
              <a:tabLst>
                <a:tab pos="457200" algn="l"/>
              </a:tabLst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algn="ctr"/>
            <a:r>
              <a:rPr lang="it-IT" b="1" dirty="0">
                <a:solidFill>
                  <a:srgbClr val="C00000"/>
                </a:solidFill>
                <a:highlight>
                  <a:srgbClr val="FFFF00"/>
                </a:highlight>
              </a:rPr>
              <a:t>IMPORTANT: for </a:t>
            </a:r>
            <a:r>
              <a:rPr lang="it-IT" b="1" dirty="0" err="1">
                <a:solidFill>
                  <a:srgbClr val="C00000"/>
                </a:solidFill>
                <a:highlight>
                  <a:srgbClr val="FFFF00"/>
                </a:highlight>
              </a:rPr>
              <a:t>each</a:t>
            </a:r>
            <a:r>
              <a:rPr lang="it-IT" b="1" dirty="0">
                <a:solidFill>
                  <a:srgbClr val="C00000"/>
                </a:solidFill>
                <a:highlight>
                  <a:srgbClr val="FFFF00"/>
                </a:highlight>
              </a:rPr>
              <a:t> partner, </a:t>
            </a:r>
            <a:r>
              <a:rPr lang="it-IT" b="1" dirty="0" err="1">
                <a:solidFill>
                  <a:srgbClr val="C00000"/>
                </a:solidFill>
                <a:highlight>
                  <a:srgbClr val="FFFF00"/>
                </a:highlight>
              </a:rPr>
              <a:t>we</a:t>
            </a:r>
            <a:r>
              <a:rPr lang="it-IT" b="1" dirty="0">
                <a:solidFill>
                  <a:srgbClr val="C00000"/>
                </a:solidFill>
                <a:highlight>
                  <a:srgbClr val="FFFF00"/>
                </a:highlight>
              </a:rPr>
              <a:t> </a:t>
            </a:r>
            <a:r>
              <a:rPr lang="it-IT" b="1" dirty="0" err="1">
                <a:solidFill>
                  <a:srgbClr val="C00000"/>
                </a:solidFill>
                <a:highlight>
                  <a:srgbClr val="FFFF00"/>
                </a:highlight>
              </a:rPr>
              <a:t>need</a:t>
            </a:r>
            <a:r>
              <a:rPr lang="it-IT" b="1" dirty="0">
                <a:solidFill>
                  <a:srgbClr val="C00000"/>
                </a:solidFill>
                <a:highlight>
                  <a:srgbClr val="FFFF00"/>
                </a:highlight>
              </a:rPr>
              <a:t> a contact </a:t>
            </a:r>
            <a:r>
              <a:rPr lang="it-IT" b="1" dirty="0" err="1">
                <a:solidFill>
                  <a:srgbClr val="C00000"/>
                </a:solidFill>
                <a:highlight>
                  <a:srgbClr val="FFFF00"/>
                </a:highlight>
              </a:rPr>
              <a:t>person</a:t>
            </a:r>
            <a:r>
              <a:rPr lang="it-IT" b="1" dirty="0">
                <a:solidFill>
                  <a:srgbClr val="C00000"/>
                </a:solidFill>
                <a:highlight>
                  <a:srgbClr val="FFFF00"/>
                </a:highlight>
              </a:rPr>
              <a:t> for </a:t>
            </a:r>
            <a:r>
              <a:rPr lang="it-IT" b="1" dirty="0" err="1">
                <a:solidFill>
                  <a:srgbClr val="C00000"/>
                </a:solidFill>
                <a:highlight>
                  <a:srgbClr val="FFFF00"/>
                </a:highlight>
              </a:rPr>
              <a:t>any</a:t>
            </a:r>
            <a:r>
              <a:rPr lang="it-IT" b="1" dirty="0">
                <a:solidFill>
                  <a:srgbClr val="C00000"/>
                </a:solidFill>
                <a:highlight>
                  <a:srgbClr val="FFFF00"/>
                </a:highlight>
              </a:rPr>
              <a:t> </a:t>
            </a:r>
            <a:r>
              <a:rPr lang="it-IT" b="1" dirty="0" err="1">
                <a:solidFill>
                  <a:srgbClr val="C00000"/>
                </a:solidFill>
                <a:highlight>
                  <a:srgbClr val="FFFF00"/>
                </a:highlight>
              </a:rPr>
              <a:t>administrative</a:t>
            </a:r>
            <a:r>
              <a:rPr lang="it-IT" b="1" dirty="0">
                <a:solidFill>
                  <a:srgbClr val="C00000"/>
                </a:solidFill>
                <a:highlight>
                  <a:srgbClr val="FFFF00"/>
                </a:highlight>
              </a:rPr>
              <a:t> </a:t>
            </a:r>
            <a:r>
              <a:rPr lang="it-IT" b="1" dirty="0" err="1">
                <a:solidFill>
                  <a:srgbClr val="C00000"/>
                </a:solidFill>
                <a:highlight>
                  <a:srgbClr val="FFFF00"/>
                </a:highlight>
              </a:rPr>
              <a:t>issues</a:t>
            </a:r>
            <a:r>
              <a:rPr lang="it-IT" b="1" dirty="0">
                <a:solidFill>
                  <a:srgbClr val="C00000"/>
                </a:solidFill>
                <a:highlight>
                  <a:srgbClr val="FFFF00"/>
                </a:highlight>
              </a:rPr>
              <a:t> </a:t>
            </a:r>
            <a:br>
              <a:rPr lang="it-IT" b="1" dirty="0">
                <a:solidFill>
                  <a:srgbClr val="C00000"/>
                </a:solidFill>
                <a:highlight>
                  <a:srgbClr val="FFFF00"/>
                </a:highlight>
              </a:rPr>
            </a:br>
            <a:endParaRPr lang="it-IT" b="1" dirty="0">
              <a:solidFill>
                <a:srgbClr val="C00000"/>
              </a:solidFill>
              <a:highlight>
                <a:srgbClr val="FFFF00"/>
              </a:highlight>
            </a:endParaRPr>
          </a:p>
          <a:p>
            <a:endParaRPr lang="it-IT" dirty="0"/>
          </a:p>
        </p:txBody>
      </p:sp>
      <p:sp>
        <p:nvSpPr>
          <p:cNvPr id="4" name="Segnaposto testo 1">
            <a:extLst>
              <a:ext uri="{FF2B5EF4-FFF2-40B4-BE49-F238E27FC236}">
                <a16:creationId xmlns:a16="http://schemas.microsoft.com/office/drawing/2014/main" id="{F85275FF-AB5F-FB47-9975-81C7363374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95288" y="476250"/>
            <a:ext cx="8424862" cy="649288"/>
          </a:xfrm>
        </p:spPr>
        <p:txBody>
          <a:bodyPr/>
          <a:lstStyle/>
          <a:p>
            <a:r>
              <a:rPr lang="it-IT" dirty="0"/>
              <a:t>SIGNATURE OF THE PARTNERSHIP AGREEMENT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104924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i="0" u="none" strike="noStrike" baseline="0" dirty="0"/>
              <a:t>COMMUNICATION, </a:t>
            </a:r>
            <a:br>
              <a:rPr lang="it-IT" i="0" u="none" strike="noStrike" baseline="0" dirty="0"/>
            </a:br>
            <a:r>
              <a:rPr lang="it-IT" i="0" u="none" strike="noStrike" baseline="0" dirty="0"/>
              <a:t>DISSEMINATION AND </a:t>
            </a:r>
          </a:p>
          <a:p>
            <a:r>
              <a:rPr lang="it-IT" dirty="0"/>
              <a:t>VISIBILITY  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it-IT" sz="1600" b="1" dirty="0"/>
          </a:p>
          <a:p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Art. 17 </a:t>
            </a:r>
          </a:p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The beneficiaries shall acknowledge the support received under the Erasmus+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in all communication and promotional material, including on websites and social media. The guidelines for the beneficiaries and other third parties are available at </a:t>
            </a:r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Communicating and raising EU visibility - European Commission</a:t>
            </a:r>
            <a:endParaRPr lang="en-US" sz="16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Art. 17.3</a:t>
            </a:r>
            <a:endParaRPr 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Any communication or publication that relates to the </a:t>
            </a:r>
            <a:r>
              <a:rPr lang="en-US" sz="1600" i="1" dirty="0">
                <a:latin typeface="Calibri" panose="020F0502020204030204" pitchFamily="34" charset="0"/>
                <a:cs typeface="Calibri" panose="020F0502020204030204" pitchFamily="34" charset="0"/>
              </a:rPr>
              <a:t>action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, made by the beneficiaries jointly or individually in any form and using any means, must include the following QUALITY OF INFORMATION DISCLAIMER:</a:t>
            </a:r>
          </a:p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(a) that it reflects only the author’s view; and </a:t>
            </a:r>
          </a:p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(b) that the is not responsible for any use that may be made of the information it contains </a:t>
            </a:r>
          </a:p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“Funded by the European Union. Views and opinions expressed are however those of the author(s) only and do not necessarily reflect those of the European Union or </a:t>
            </a:r>
            <a:r>
              <a:rPr lang="en-US" sz="1600" i="0" dirty="0">
                <a:solidFill>
                  <a:srgbClr val="22222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Italian National Agency for Erasmus+.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Neither the European Union nor the granting authority can be held responsible for them.” </a:t>
            </a:r>
            <a:endParaRPr lang="en-US" sz="1600" dirty="0">
              <a:solidFill>
                <a:srgbClr val="C00000"/>
              </a:solidFill>
              <a:highlight>
                <a:srgbClr val="FFFF00"/>
              </a:highligh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dirty="0"/>
              <a:t> </a:t>
            </a:r>
            <a:endParaRPr lang="it-IT" sz="1600" dirty="0"/>
          </a:p>
        </p:txBody>
      </p:sp>
      <p:pic>
        <p:nvPicPr>
          <p:cNvPr id="8" name="Immagine 7" descr="Immagine che contiene testo, Carattere, simbolo, logo&#10;&#10;Descrizione generata automaticamente">
            <a:extLst>
              <a:ext uri="{FF2B5EF4-FFF2-40B4-BE49-F238E27FC236}">
                <a16:creationId xmlns:a16="http://schemas.microsoft.com/office/drawing/2014/main" id="{1D3EBDB3-A588-9C71-36EF-D2C9ADFEC7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944" y="404763"/>
            <a:ext cx="4805219" cy="1008112"/>
          </a:xfrm>
          <a:prstGeom prst="rect">
            <a:avLst/>
          </a:prstGeom>
        </p:spPr>
      </p:pic>
      <p:sp>
        <p:nvSpPr>
          <p:cNvPr id="10" name="Freccia a destra 9">
            <a:extLst>
              <a:ext uri="{FF2B5EF4-FFF2-40B4-BE49-F238E27FC236}">
                <a16:creationId xmlns:a16="http://schemas.microsoft.com/office/drawing/2014/main" id="{D5A5F3B8-DB63-0A77-F1EE-A219F25059E4}"/>
              </a:ext>
            </a:extLst>
          </p:cNvPr>
          <p:cNvSpPr/>
          <p:nvPr/>
        </p:nvSpPr>
        <p:spPr>
          <a:xfrm rot="19184011">
            <a:off x="3048836" y="1458689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268336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912F0B44-F532-41E8-BA71-DDCFFA1A3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Credits:</a:t>
            </a:r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id="{66547EA5-FFAF-4CF5-9A38-E44C436C16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/>
              <a:t>Francesca Magrefi – Stefania Pollastri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DB0D49E7-E5EA-470B-A233-C58C3859C26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it-IT" dirty="0"/>
              <a:t>Dipartimento di Filologia Classica e Italianistica </a:t>
            </a:r>
          </a:p>
        </p:txBody>
      </p:sp>
      <p:sp>
        <p:nvSpPr>
          <p:cNvPr id="8" name="Segnaposto testo 7">
            <a:extLst>
              <a:ext uri="{FF2B5EF4-FFF2-40B4-BE49-F238E27FC236}">
                <a16:creationId xmlns:a16="http://schemas.microsoft.com/office/drawing/2014/main" id="{E7C9DCD1-3E60-423B-8BF2-211CEFF3AD0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it-IT" dirty="0">
                <a:hlinkClick r:id="rId2"/>
              </a:rPr>
              <a:t>francesca.magrefi@unibo.it</a:t>
            </a:r>
            <a:endParaRPr lang="it-IT" dirty="0"/>
          </a:p>
          <a:p>
            <a:r>
              <a:rPr lang="it-IT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stefania.pollastri3@unibo.it</a:t>
            </a:r>
            <a:r>
              <a:rPr lang="it-IT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it-IT" sz="1100" dirty="0"/>
          </a:p>
        </p:txBody>
      </p:sp>
    </p:spTree>
    <p:extLst>
      <p:ext uri="{BB962C8B-B14F-4D97-AF65-F5344CB8AC3E}">
        <p14:creationId xmlns:p14="http://schemas.microsoft.com/office/powerpoint/2010/main" val="2254969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a 3"/>
          <p:cNvGraphicFramePr/>
          <p:nvPr/>
        </p:nvGraphicFramePr>
        <p:xfrm>
          <a:off x="395535" y="1412776"/>
          <a:ext cx="8720933" cy="5162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egnaposto testo 1"/>
          <p:cNvSpPr>
            <a:spLocks noGrp="1"/>
          </p:cNvSpPr>
          <p:nvPr>
            <p:ph type="body" sz="quarter" idx="10"/>
          </p:nvPr>
        </p:nvSpPr>
        <p:spPr>
          <a:xfrm>
            <a:off x="395288" y="476673"/>
            <a:ext cx="8424862" cy="648071"/>
          </a:xfrm>
        </p:spPr>
        <p:txBody>
          <a:bodyPr/>
          <a:lstStyle/>
          <a:p>
            <a:r>
              <a:rPr lang="it-IT" dirty="0"/>
              <a:t>WHERE ARE WE?</a:t>
            </a:r>
          </a:p>
        </p:txBody>
      </p:sp>
    </p:spTree>
    <p:extLst>
      <p:ext uri="{BB962C8B-B14F-4D97-AF65-F5344CB8AC3E}">
        <p14:creationId xmlns:p14="http://schemas.microsoft.com/office/powerpoint/2010/main" val="1206753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>
            <a:extLst>
              <a:ext uri="{FF2B5EF4-FFF2-40B4-BE49-F238E27FC236}">
                <a16:creationId xmlns:a16="http://schemas.microsoft.com/office/drawing/2014/main" id="{7C159C1A-D644-4950-9672-96892B2E342F}"/>
              </a:ext>
            </a:extLst>
          </p:cNvPr>
          <p:cNvSpPr/>
          <p:nvPr/>
        </p:nvSpPr>
        <p:spPr>
          <a:xfrm>
            <a:off x="7020272" y="2232967"/>
            <a:ext cx="1753344" cy="201622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PROJECT PARTNERS</a:t>
            </a:r>
          </a:p>
          <a:p>
            <a:pPr algn="ctr"/>
            <a:r>
              <a:rPr lang="it-IT" i="1" dirty="0"/>
              <a:t>MANDATE </a:t>
            </a:r>
          </a:p>
          <a:p>
            <a:pPr algn="ctr"/>
            <a:r>
              <a:rPr lang="it-IT" i="1" dirty="0"/>
              <a:t>LETTERS</a:t>
            </a:r>
          </a:p>
        </p:txBody>
      </p:sp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2723E61C-CB9B-799A-782C-EC7481742E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it-IT" dirty="0"/>
              <a:t>GRANT AGREEMENT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929F5090-F5B1-45A5-973F-BBD7C83BFFB2}"/>
              </a:ext>
            </a:extLst>
          </p:cNvPr>
          <p:cNvSpPr/>
          <p:nvPr/>
        </p:nvSpPr>
        <p:spPr>
          <a:xfrm>
            <a:off x="2064053" y="1971327"/>
            <a:ext cx="2066528" cy="257058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NATIONAL AGENCY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A1C8ECF8-6EF7-4AFA-B5CE-7A27FD4325E7}"/>
              </a:ext>
            </a:extLst>
          </p:cNvPr>
          <p:cNvSpPr/>
          <p:nvPr/>
        </p:nvSpPr>
        <p:spPr>
          <a:xfrm>
            <a:off x="4798876" y="1971327"/>
            <a:ext cx="2066528" cy="25705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UNIBO</a:t>
            </a:r>
          </a:p>
          <a:p>
            <a:pPr algn="ctr"/>
            <a:r>
              <a:rPr lang="it-IT" dirty="0"/>
              <a:t>PROJECT COORDINATOR</a:t>
            </a: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7F589136-FC1D-4E75-AB26-F9087BC6078A}"/>
              </a:ext>
            </a:extLst>
          </p:cNvPr>
          <p:cNvSpPr/>
          <p:nvPr/>
        </p:nvSpPr>
        <p:spPr>
          <a:xfrm>
            <a:off x="161267" y="2248507"/>
            <a:ext cx="1753344" cy="201622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accent6"/>
              </a:solidFill>
            </a:endParaRPr>
          </a:p>
          <a:p>
            <a:pPr algn="ctr"/>
            <a:r>
              <a:rPr lang="it-IT" dirty="0"/>
              <a:t>EUROPEAN </a:t>
            </a:r>
          </a:p>
          <a:p>
            <a:pPr algn="ctr"/>
            <a:r>
              <a:rPr lang="it-IT" dirty="0"/>
              <a:t>UNION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B91E83B-6975-4501-A8E2-12D37291B07D}"/>
              </a:ext>
            </a:extLst>
          </p:cNvPr>
          <p:cNvSpPr txBox="1"/>
          <p:nvPr/>
        </p:nvSpPr>
        <p:spPr>
          <a:xfrm>
            <a:off x="2064053" y="1271127"/>
            <a:ext cx="4572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 dirty="0">
                <a:solidFill>
                  <a:srgbClr val="FF0000"/>
                </a:solidFill>
              </a:rPr>
              <a:t>IN-EULALIA</a:t>
            </a:r>
          </a:p>
          <a:p>
            <a:pPr algn="ctr"/>
            <a:endParaRPr lang="it-IT" sz="2400" b="1" dirty="0">
              <a:solidFill>
                <a:srgbClr val="FF0000"/>
              </a:solidFill>
            </a:endParaRPr>
          </a:p>
        </p:txBody>
      </p:sp>
      <p:sp>
        <p:nvSpPr>
          <p:cNvPr id="3" name="Freccia bidirezionale orizzontale 2">
            <a:extLst>
              <a:ext uri="{FF2B5EF4-FFF2-40B4-BE49-F238E27FC236}">
                <a16:creationId xmlns:a16="http://schemas.microsoft.com/office/drawing/2014/main" id="{57D96DE8-632D-41EB-9B31-4BE3EEC54CE3}"/>
              </a:ext>
            </a:extLst>
          </p:cNvPr>
          <p:cNvSpPr/>
          <p:nvPr/>
        </p:nvSpPr>
        <p:spPr>
          <a:xfrm>
            <a:off x="6500678" y="2474815"/>
            <a:ext cx="729451" cy="473891"/>
          </a:xfrm>
          <a:prstGeom prst="left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Freccia bidirezionale orizzontale 9">
            <a:extLst>
              <a:ext uri="{FF2B5EF4-FFF2-40B4-BE49-F238E27FC236}">
                <a16:creationId xmlns:a16="http://schemas.microsoft.com/office/drawing/2014/main" id="{1660504E-C4D0-4B45-9F34-E8FC15086D32}"/>
              </a:ext>
            </a:extLst>
          </p:cNvPr>
          <p:cNvSpPr/>
          <p:nvPr/>
        </p:nvSpPr>
        <p:spPr>
          <a:xfrm>
            <a:off x="1691681" y="3573016"/>
            <a:ext cx="586916" cy="360040"/>
          </a:xfrm>
          <a:prstGeom prst="leftRigh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it-IT" dirty="0">
              <a:highlight>
                <a:srgbClr val="FFFF00"/>
              </a:highlight>
            </a:endParaRPr>
          </a:p>
        </p:txBody>
      </p:sp>
      <p:sp>
        <p:nvSpPr>
          <p:cNvPr id="11" name="Freccia bidirezionale orizzontale 10">
            <a:extLst>
              <a:ext uri="{FF2B5EF4-FFF2-40B4-BE49-F238E27FC236}">
                <a16:creationId xmlns:a16="http://schemas.microsoft.com/office/drawing/2014/main" id="{1C95D6B0-515E-45D4-9D48-0FFE237ACD38}"/>
              </a:ext>
            </a:extLst>
          </p:cNvPr>
          <p:cNvSpPr/>
          <p:nvPr/>
        </p:nvSpPr>
        <p:spPr>
          <a:xfrm>
            <a:off x="4113812" y="2711761"/>
            <a:ext cx="729451" cy="473891"/>
          </a:xfrm>
          <a:prstGeom prst="left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7053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3BABDA99-9EF7-4771-1FFF-6170B157C1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/>
              <a:t>Grant Agreement (G.A) </a:t>
            </a:r>
          </a:p>
          <a:p>
            <a:r>
              <a:rPr lang="it-IT" dirty="0"/>
              <a:t>n. 2024-1-IT02-KA220-HED-000255464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CB1629F-39C6-DF35-EB05-622A4D8178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it-IT" dirty="0"/>
              <a:t>The Grant Agreement (G.A.)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signed</a:t>
            </a:r>
            <a:r>
              <a:rPr lang="it-IT" dirty="0"/>
              <a:t> by the </a:t>
            </a:r>
            <a:r>
              <a:rPr lang="it-IT" b="1" dirty="0"/>
              <a:t>National Agency </a:t>
            </a:r>
            <a:r>
              <a:rPr lang="it-IT" dirty="0"/>
              <a:t>and the project coordinator </a:t>
            </a:r>
            <a:r>
              <a:rPr lang="it-IT" b="1" dirty="0"/>
              <a:t>UNIBO, </a:t>
            </a:r>
            <a:r>
              <a:rPr lang="it-IT" dirty="0" err="1"/>
              <a:t>acting</a:t>
            </a:r>
            <a:r>
              <a:rPr lang="it-IT" dirty="0"/>
              <a:t> on </a:t>
            </a:r>
            <a:r>
              <a:rPr lang="it-IT" dirty="0" err="1"/>
              <a:t>behalf</a:t>
            </a:r>
            <a:r>
              <a:rPr lang="it-IT" dirty="0"/>
              <a:t> of </a:t>
            </a:r>
            <a:r>
              <a:rPr lang="it-IT" dirty="0" err="1"/>
              <a:t>all</a:t>
            </a:r>
            <a:r>
              <a:rPr lang="it-IT" dirty="0"/>
              <a:t> partners (thanks to the mandate </a:t>
            </a:r>
            <a:r>
              <a:rPr lang="it-IT" dirty="0" err="1"/>
              <a:t>letters</a:t>
            </a:r>
            <a:r>
              <a:rPr lang="it-IT" dirty="0"/>
              <a:t> / </a:t>
            </a:r>
            <a:r>
              <a:rPr lang="it-IT" dirty="0" err="1"/>
              <a:t>accession</a:t>
            </a:r>
            <a:r>
              <a:rPr lang="it-IT" dirty="0"/>
              <a:t> </a:t>
            </a:r>
            <a:r>
              <a:rPr lang="it-IT" dirty="0" err="1"/>
              <a:t>forms</a:t>
            </a:r>
            <a:r>
              <a:rPr lang="it-IT" dirty="0"/>
              <a:t> </a:t>
            </a:r>
            <a:r>
              <a:rPr lang="it-IT" dirty="0" err="1"/>
              <a:t>signed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the time of the </a:t>
            </a:r>
            <a:r>
              <a:rPr lang="it-IT" dirty="0" err="1"/>
              <a:t>submission</a:t>
            </a:r>
            <a:r>
              <a:rPr lang="it-IT" dirty="0"/>
              <a:t>). </a:t>
            </a:r>
          </a:p>
          <a:p>
            <a:endParaRPr lang="it-IT" dirty="0"/>
          </a:p>
          <a:p>
            <a:r>
              <a:rPr lang="it-IT" dirty="0"/>
              <a:t>The agreement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written</a:t>
            </a:r>
            <a:r>
              <a:rPr lang="it-IT" dirty="0"/>
              <a:t> in </a:t>
            </a:r>
            <a:r>
              <a:rPr lang="it-IT" dirty="0" err="1"/>
              <a:t>italian</a:t>
            </a:r>
            <a:r>
              <a:rPr lang="it-IT" dirty="0"/>
              <a:t>.</a:t>
            </a:r>
          </a:p>
          <a:p>
            <a:endParaRPr lang="it-IT" dirty="0"/>
          </a:p>
          <a:p>
            <a:r>
              <a:rPr lang="it-IT" dirty="0"/>
              <a:t>The </a:t>
            </a:r>
            <a:r>
              <a:rPr lang="it-IT" dirty="0" err="1"/>
              <a:t>main</a:t>
            </a:r>
            <a:r>
              <a:rPr lang="it-IT" dirty="0"/>
              <a:t> body of the G.A. </a:t>
            </a:r>
            <a:r>
              <a:rPr lang="it-IT" dirty="0" err="1"/>
              <a:t>establishes</a:t>
            </a:r>
            <a:r>
              <a:rPr lang="it-IT" dirty="0"/>
              <a:t> the </a:t>
            </a:r>
            <a:r>
              <a:rPr lang="it-IT" dirty="0" err="1"/>
              <a:t>main</a:t>
            </a:r>
            <a:r>
              <a:rPr lang="it-IT" dirty="0"/>
              <a:t> rules and </a:t>
            </a:r>
            <a:r>
              <a:rPr lang="it-IT" dirty="0" err="1"/>
              <a:t>conditions</a:t>
            </a:r>
            <a:r>
              <a:rPr lang="it-IT" dirty="0"/>
              <a:t> </a:t>
            </a:r>
            <a:r>
              <a:rPr lang="it-IT" dirty="0" err="1"/>
              <a:t>applying</a:t>
            </a:r>
            <a:r>
              <a:rPr lang="it-IT" dirty="0"/>
              <a:t> to the project (</a:t>
            </a:r>
            <a:r>
              <a:rPr lang="it-IT" dirty="0" err="1"/>
              <a:t>such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duties and </a:t>
            </a:r>
            <a:r>
              <a:rPr lang="it-IT" dirty="0" err="1"/>
              <a:t>rights</a:t>
            </a:r>
            <a:r>
              <a:rPr lang="it-IT" dirty="0"/>
              <a:t>, </a:t>
            </a:r>
            <a:r>
              <a:rPr lang="it-IT" dirty="0" err="1"/>
              <a:t>total</a:t>
            </a:r>
            <a:r>
              <a:rPr lang="it-IT" dirty="0"/>
              <a:t> </a:t>
            </a:r>
            <a:r>
              <a:rPr lang="it-IT" dirty="0" err="1"/>
              <a:t>grant</a:t>
            </a:r>
            <a:r>
              <a:rPr lang="it-IT" dirty="0"/>
              <a:t>, start /end </a:t>
            </a:r>
            <a:r>
              <a:rPr lang="it-IT" dirty="0" err="1"/>
              <a:t>dates</a:t>
            </a:r>
            <a:r>
              <a:rPr lang="it-IT" dirty="0"/>
              <a:t>, payments, reporting, etc.) ecc.</a:t>
            </a:r>
          </a:p>
          <a:p>
            <a:endParaRPr lang="it-IT" dirty="0"/>
          </a:p>
          <a:p>
            <a:r>
              <a:rPr lang="it-IT" b="1" dirty="0"/>
              <a:t>ANNEXES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The project (partners, activities, budget – AS SUBMITTED TO THE CALL)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Special </a:t>
            </a:r>
            <a:r>
              <a:rPr lang="it-IT" dirty="0" err="1"/>
              <a:t>conditions</a:t>
            </a:r>
            <a:r>
              <a:rPr lang="it-IT" dirty="0"/>
              <a:t> (</a:t>
            </a:r>
            <a:r>
              <a:rPr lang="it-IT" dirty="0" err="1"/>
              <a:t>financial</a:t>
            </a:r>
            <a:r>
              <a:rPr lang="it-IT" dirty="0"/>
              <a:t> management)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Mandate </a:t>
            </a:r>
            <a:r>
              <a:rPr lang="it-IT" dirty="0" err="1"/>
              <a:t>letters</a:t>
            </a:r>
            <a:r>
              <a:rPr lang="it-IT" dirty="0"/>
              <a:t> from partners to coordinator 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29205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0CDB95F5-DFB8-4914-BA25-645A149119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/>
              <a:t>Grant Agreement</a:t>
            </a:r>
          </a:p>
          <a:p>
            <a:endParaRPr lang="it-IT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4FA672D-9AAB-4641-9EC0-74FFFBBFC4B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8" y="1152603"/>
            <a:ext cx="8424862" cy="4608413"/>
          </a:xfrm>
        </p:spPr>
        <p:txBody>
          <a:bodyPr/>
          <a:lstStyle/>
          <a:p>
            <a:r>
              <a:rPr lang="it-IT" dirty="0">
                <a:solidFill>
                  <a:srgbClr val="FF0000"/>
                </a:solidFill>
              </a:rPr>
              <a:t>MAIN FACTS ABOUT THE PROJECT</a:t>
            </a:r>
          </a:p>
        </p:txBody>
      </p:sp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40216973-49DF-457E-A494-2C2DE44CA2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040531"/>
              </p:ext>
            </p:extLst>
          </p:nvPr>
        </p:nvGraphicFramePr>
        <p:xfrm>
          <a:off x="755576" y="1700808"/>
          <a:ext cx="6912768" cy="4258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>
                  <a:extLst>
                    <a:ext uri="{9D8B030D-6E8A-4147-A177-3AD203B41FA5}">
                      <a16:colId xmlns:a16="http://schemas.microsoft.com/office/drawing/2014/main" val="2943618525"/>
                    </a:ext>
                  </a:extLst>
                </a:gridCol>
                <a:gridCol w="4464496">
                  <a:extLst>
                    <a:ext uri="{9D8B030D-6E8A-4147-A177-3AD203B41FA5}">
                      <a16:colId xmlns:a16="http://schemas.microsoft.com/office/drawing/2014/main" val="4105429643"/>
                    </a:ext>
                  </a:extLst>
                </a:gridCol>
              </a:tblGrid>
              <a:tr h="345543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6508030"/>
                  </a:ext>
                </a:extLst>
              </a:tr>
              <a:tr h="345543">
                <a:tc>
                  <a:txBody>
                    <a:bodyPr/>
                    <a:lstStyle/>
                    <a:p>
                      <a:r>
                        <a:rPr lang="it-IT" dirty="0"/>
                        <a:t>Project 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2024-1-IT02-KA220-HED-000255464 </a:t>
                      </a:r>
                      <a:endParaRPr lang="it-IT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2570499"/>
                  </a:ext>
                </a:extLst>
              </a:tr>
              <a:tr h="345543">
                <a:tc>
                  <a:txBody>
                    <a:bodyPr/>
                    <a:lstStyle/>
                    <a:p>
                      <a:r>
                        <a:rPr lang="it-IT" dirty="0"/>
                        <a:t>Duration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36 </a:t>
                      </a:r>
                      <a:r>
                        <a:rPr lang="it-IT" dirty="0" err="1"/>
                        <a:t>months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0893901"/>
                  </a:ext>
                </a:extLst>
              </a:tr>
              <a:tr h="345543">
                <a:tc>
                  <a:txBody>
                    <a:bodyPr/>
                    <a:lstStyle/>
                    <a:p>
                      <a:r>
                        <a:rPr lang="it-IT" dirty="0"/>
                        <a:t>Start – End 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04/11/24 – 03/11/27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4672183"/>
                  </a:ext>
                </a:extLst>
              </a:tr>
              <a:tr h="345543">
                <a:tc>
                  <a:txBody>
                    <a:bodyPr/>
                    <a:lstStyle/>
                    <a:p>
                      <a:r>
                        <a:rPr lang="it-IT" dirty="0"/>
                        <a:t>MAX GRANT AMOUNT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400.000 €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8943338"/>
                  </a:ext>
                </a:extLst>
              </a:tr>
              <a:tr h="345543">
                <a:tc>
                  <a:txBody>
                    <a:bodyPr/>
                    <a:lstStyle/>
                    <a:p>
                      <a:r>
                        <a:rPr lang="it-IT" dirty="0"/>
                        <a:t>Action to be </a:t>
                      </a:r>
                      <a:r>
                        <a:rPr lang="it-IT" dirty="0" err="1"/>
                        <a:t>implemented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/>
                        <a:t>Same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as</a:t>
                      </a:r>
                      <a:r>
                        <a:rPr lang="it-IT" dirty="0"/>
                        <a:t> in the </a:t>
                      </a:r>
                      <a:r>
                        <a:rPr lang="it-IT" dirty="0" err="1"/>
                        <a:t>submitted</a:t>
                      </a:r>
                      <a:r>
                        <a:rPr lang="it-IT" dirty="0"/>
                        <a:t> project </a:t>
                      </a:r>
                      <a:r>
                        <a:rPr lang="it-IT" dirty="0" err="1"/>
                        <a:t>proposal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464523"/>
                  </a:ext>
                </a:extLst>
              </a:tr>
              <a:tr h="596416">
                <a:tc>
                  <a:txBody>
                    <a:bodyPr/>
                    <a:lstStyle/>
                    <a:p>
                      <a:r>
                        <a:rPr lang="it-IT" dirty="0"/>
                        <a:t>Project Partners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/>
                        <a:t>Same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as</a:t>
                      </a:r>
                      <a:r>
                        <a:rPr lang="it-IT" dirty="0"/>
                        <a:t> in the </a:t>
                      </a:r>
                      <a:r>
                        <a:rPr lang="it-IT" dirty="0" err="1"/>
                        <a:t>submitted</a:t>
                      </a:r>
                      <a:r>
                        <a:rPr lang="it-IT" dirty="0"/>
                        <a:t> project </a:t>
                      </a:r>
                      <a:r>
                        <a:rPr lang="it-IT" dirty="0" err="1"/>
                        <a:t>proposal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5564098"/>
                  </a:ext>
                </a:extLst>
              </a:tr>
              <a:tr h="596416">
                <a:tc>
                  <a:txBody>
                    <a:bodyPr/>
                    <a:lstStyle/>
                    <a:p>
                      <a:r>
                        <a:rPr lang="it-IT" dirty="0"/>
                        <a:t>Financial rules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/>
                        <a:t>Lump</a:t>
                      </a:r>
                      <a:r>
                        <a:rPr lang="it-IT" dirty="0"/>
                        <a:t> sum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0860566"/>
                  </a:ext>
                </a:extLst>
              </a:tr>
              <a:tr h="596416">
                <a:tc>
                  <a:txBody>
                    <a:bodyPr/>
                    <a:lstStyle/>
                    <a:p>
                      <a:r>
                        <a:rPr lang="it-IT" dirty="0" err="1"/>
                        <a:t>Other</a:t>
                      </a:r>
                      <a:r>
                        <a:rPr lang="it-IT" dirty="0"/>
                        <a:t> rules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/>
                        <a:t>Visibility</a:t>
                      </a:r>
                      <a:r>
                        <a:rPr lang="it-IT" dirty="0"/>
                        <a:t>, IPR, privacy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38076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7496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it-IT" dirty="0"/>
              <a:t>OVERALL IN-EULALIA BUDGET </a:t>
            </a:r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0897415"/>
              </p:ext>
            </p:extLst>
          </p:nvPr>
        </p:nvGraphicFramePr>
        <p:xfrm>
          <a:off x="539552" y="1412776"/>
          <a:ext cx="8280598" cy="3888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12768">
                  <a:extLst>
                    <a:ext uri="{9D8B030D-6E8A-4147-A177-3AD203B41FA5}">
                      <a16:colId xmlns:a16="http://schemas.microsoft.com/office/drawing/2014/main" val="3542226196"/>
                    </a:ext>
                  </a:extLst>
                </a:gridCol>
                <a:gridCol w="1367830">
                  <a:extLst>
                    <a:ext uri="{9D8B030D-6E8A-4147-A177-3AD203B41FA5}">
                      <a16:colId xmlns:a16="http://schemas.microsoft.com/office/drawing/2014/main" val="805984082"/>
                    </a:ext>
                  </a:extLst>
                </a:gridCol>
              </a:tblGrid>
              <a:tr h="555490">
                <a:tc>
                  <a:txBody>
                    <a:bodyPr/>
                    <a:lstStyle/>
                    <a:p>
                      <a:r>
                        <a:rPr lang="it-IT" dirty="0"/>
                        <a:t>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AMOUNT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2072403"/>
                  </a:ext>
                </a:extLst>
              </a:tr>
              <a:tr h="555490">
                <a:tc>
                  <a:txBody>
                    <a:bodyPr/>
                    <a:lstStyle/>
                    <a:p>
                      <a:r>
                        <a:rPr lang="it-IT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WP1 Management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80.000 EUR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3671359"/>
                  </a:ext>
                </a:extLst>
              </a:tr>
              <a:tr h="555490">
                <a:tc>
                  <a:txBody>
                    <a:bodyPr/>
                    <a:lstStyle/>
                    <a:p>
                      <a:pPr algn="just"/>
                      <a:r>
                        <a:rPr lang="it-IT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WP2 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Building a multilingual and visual Latin lexicon</a:t>
                      </a:r>
                      <a:endParaRPr lang="it-IT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78.460 EUR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7103925"/>
                  </a:ext>
                </a:extLst>
              </a:tr>
              <a:tr h="555490">
                <a:tc>
                  <a:txBody>
                    <a:bodyPr/>
                    <a:lstStyle/>
                    <a:p>
                      <a:r>
                        <a:rPr lang="it-IT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WP3 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Innovative tools for developing intermediate-level lexical skills</a:t>
                      </a:r>
                      <a:endParaRPr lang="it-IT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88.360 EUR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612254"/>
                  </a:ext>
                </a:extLst>
              </a:tr>
              <a:tr h="555490">
                <a:tc>
                  <a:txBody>
                    <a:bodyPr/>
                    <a:lstStyle/>
                    <a:p>
                      <a:r>
                        <a:rPr lang="it-IT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WP4 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Teaching Latin in a multilingual perspective</a:t>
                      </a:r>
                      <a:endParaRPr lang="it-IT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77.300 EUR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8297846"/>
                  </a:ext>
                </a:extLst>
              </a:tr>
              <a:tr h="555490">
                <a:tc>
                  <a:txBody>
                    <a:bodyPr/>
                    <a:lstStyle/>
                    <a:p>
                      <a:r>
                        <a:rPr lang="it-IT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WP5 </a:t>
                      </a:r>
                      <a:r>
                        <a:rPr lang="it-IT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Promoting</a:t>
                      </a:r>
                      <a:r>
                        <a:rPr lang="it-IT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IN-EULALIA</a:t>
                      </a:r>
                      <a:endParaRPr lang="it-IT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75.880 EUR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1322418"/>
                  </a:ext>
                </a:extLst>
              </a:tr>
              <a:tr h="555490">
                <a:tc>
                  <a:txBody>
                    <a:bodyPr/>
                    <a:lstStyle/>
                    <a:p>
                      <a:r>
                        <a:rPr lang="it-IT" b="1" dirty="0"/>
                        <a:t>Total GRANT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400.00 EUR</a:t>
                      </a:r>
                      <a:endParaRPr lang="it-IT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54797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26257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/>
              <a:t>PAYMENTS FROM N.A. TO UNIBO</a:t>
            </a:r>
          </a:p>
        </p:txBody>
      </p:sp>
      <p:graphicFrame>
        <p:nvGraphicFramePr>
          <p:cNvPr id="4" name="Tabella 4">
            <a:extLst>
              <a:ext uri="{FF2B5EF4-FFF2-40B4-BE49-F238E27FC236}">
                <a16:creationId xmlns:a16="http://schemas.microsoft.com/office/drawing/2014/main" id="{FB925C26-423E-4549-B1E5-92D75BA6CA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408924"/>
              </p:ext>
            </p:extLst>
          </p:nvPr>
        </p:nvGraphicFramePr>
        <p:xfrm>
          <a:off x="424406" y="1232295"/>
          <a:ext cx="8395744" cy="5149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1241">
                  <a:extLst>
                    <a:ext uri="{9D8B030D-6E8A-4147-A177-3AD203B41FA5}">
                      <a16:colId xmlns:a16="http://schemas.microsoft.com/office/drawing/2014/main" val="3350874516"/>
                    </a:ext>
                  </a:extLst>
                </a:gridCol>
                <a:gridCol w="1153262">
                  <a:extLst>
                    <a:ext uri="{9D8B030D-6E8A-4147-A177-3AD203B41FA5}">
                      <a16:colId xmlns:a16="http://schemas.microsoft.com/office/drawing/2014/main" val="3660745062"/>
                    </a:ext>
                  </a:extLst>
                </a:gridCol>
                <a:gridCol w="3621241">
                  <a:extLst>
                    <a:ext uri="{9D8B030D-6E8A-4147-A177-3AD203B41FA5}">
                      <a16:colId xmlns:a16="http://schemas.microsoft.com/office/drawing/2014/main" val="2972887236"/>
                    </a:ext>
                  </a:extLst>
                </a:gridCol>
              </a:tblGrid>
              <a:tr h="675892">
                <a:tc>
                  <a:txBody>
                    <a:bodyPr/>
                    <a:lstStyle/>
                    <a:p>
                      <a:r>
                        <a:rPr lang="it-IT" dirty="0"/>
                        <a:t>WHAT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HOW MUCH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WHEN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2126235"/>
                  </a:ext>
                </a:extLst>
              </a:tr>
              <a:tr h="1164226">
                <a:tc>
                  <a:txBody>
                    <a:bodyPr/>
                    <a:lstStyle/>
                    <a:p>
                      <a:r>
                        <a:rPr lang="it-IT" sz="1800" b="1" dirty="0">
                          <a:latin typeface="Century Gothic" panose="020B0502020202020204" pitchFamily="34" charset="0"/>
                        </a:rPr>
                        <a:t>1° </a:t>
                      </a:r>
                      <a:r>
                        <a:rPr lang="it-IT" sz="1800" b="1" dirty="0" err="1">
                          <a:latin typeface="Century Gothic" panose="020B0502020202020204" pitchFamily="34" charset="0"/>
                        </a:rPr>
                        <a:t>pre</a:t>
                      </a:r>
                      <a:r>
                        <a:rPr lang="it-IT" sz="1800" b="1" dirty="0">
                          <a:latin typeface="Century Gothic" panose="020B0502020202020204" pitchFamily="34" charset="0"/>
                        </a:rPr>
                        <a:t>-financing payment: </a:t>
                      </a:r>
                      <a:r>
                        <a:rPr lang="it-IT" sz="1800" b="1" dirty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40% </a:t>
                      </a:r>
                      <a:r>
                        <a:rPr lang="it-IT" sz="1800" dirty="0">
                          <a:latin typeface="Century Gothic" panose="020B0502020202020204" pitchFamily="34" charset="0"/>
                        </a:rPr>
                        <a:t>of the max </a:t>
                      </a:r>
                      <a:r>
                        <a:rPr lang="it-IT" sz="1800" dirty="0" err="1">
                          <a:latin typeface="Century Gothic" panose="020B0502020202020204" pitchFamily="34" charset="0"/>
                        </a:rPr>
                        <a:t>grant</a:t>
                      </a:r>
                      <a:r>
                        <a:rPr lang="it-IT" sz="1800" dirty="0"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it-IT" sz="1800" dirty="0" err="1">
                          <a:latin typeface="Century Gothic" panose="020B0502020202020204" pitchFamily="34" charset="0"/>
                        </a:rPr>
                        <a:t>amount</a:t>
                      </a:r>
                      <a:r>
                        <a:rPr lang="it-IT" sz="1800" dirty="0">
                          <a:latin typeface="Century Gothic" panose="020B0502020202020204" pitchFamily="34" charset="0"/>
                        </a:rPr>
                        <a:t>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/>
                        <a:t>160.000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800" dirty="0">
                          <a:latin typeface="Century Gothic" panose="020B0502020202020204" pitchFamily="34" charset="0"/>
                        </a:rPr>
                        <a:t>30 days after the signature of the </a:t>
                      </a:r>
                      <a:r>
                        <a:rPr lang="it-IT" sz="1800" dirty="0" err="1">
                          <a:latin typeface="Century Gothic" panose="020B0502020202020204" pitchFamily="34" charset="0"/>
                        </a:rPr>
                        <a:t>grant</a:t>
                      </a:r>
                      <a:r>
                        <a:rPr lang="it-IT" sz="1800" dirty="0">
                          <a:latin typeface="Century Gothic" panose="020B0502020202020204" pitchFamily="34" charset="0"/>
                        </a:rPr>
                        <a:t> agreement </a:t>
                      </a:r>
                    </a:p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4653578"/>
                  </a:ext>
                </a:extLst>
              </a:tr>
              <a:tr h="1562295">
                <a:tc>
                  <a:txBody>
                    <a:bodyPr/>
                    <a:lstStyle/>
                    <a:p>
                      <a:r>
                        <a:rPr lang="it-IT" sz="1800" b="1" dirty="0">
                          <a:latin typeface="Century Gothic" panose="020B0502020202020204" pitchFamily="34" charset="0"/>
                        </a:rPr>
                        <a:t>2° </a:t>
                      </a:r>
                      <a:r>
                        <a:rPr lang="it-IT" sz="1800" b="1" dirty="0" err="1">
                          <a:latin typeface="Century Gothic" panose="020B0502020202020204" pitchFamily="34" charset="0"/>
                        </a:rPr>
                        <a:t>pre</a:t>
                      </a:r>
                      <a:r>
                        <a:rPr lang="it-IT" sz="1800" b="1" dirty="0">
                          <a:latin typeface="Century Gothic" panose="020B0502020202020204" pitchFamily="34" charset="0"/>
                        </a:rPr>
                        <a:t>-financing payment: </a:t>
                      </a:r>
                      <a:r>
                        <a:rPr lang="it-IT" sz="1800" b="1" dirty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40% </a:t>
                      </a:r>
                      <a:r>
                        <a:rPr lang="it-IT" sz="1800" dirty="0">
                          <a:latin typeface="Century Gothic" panose="020B0502020202020204" pitchFamily="34" charset="0"/>
                        </a:rPr>
                        <a:t>of the max </a:t>
                      </a:r>
                      <a:r>
                        <a:rPr lang="it-IT" sz="1800" dirty="0" err="1">
                          <a:latin typeface="Century Gothic" panose="020B0502020202020204" pitchFamily="34" charset="0"/>
                        </a:rPr>
                        <a:t>grant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/>
                        <a:t>160.000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Century Gothic" panose="020B0502020202020204" pitchFamily="34" charset="0"/>
                        </a:rPr>
                        <a:t>After submission and </a:t>
                      </a:r>
                      <a:r>
                        <a:rPr lang="en-US" sz="1800" dirty="0">
                          <a:highlight>
                            <a:srgbClr val="FFFF00"/>
                          </a:highlight>
                          <a:latin typeface="Century Gothic" panose="020B0502020202020204" pitchFamily="34" charset="0"/>
                        </a:rPr>
                        <a:t>approval</a:t>
                      </a:r>
                      <a:r>
                        <a:rPr lang="en-US" sz="1800" dirty="0">
                          <a:latin typeface="Century Gothic" panose="020B0502020202020204" pitchFamily="34" charset="0"/>
                        </a:rPr>
                        <a:t> of the Periodic Report </a:t>
                      </a:r>
                      <a:r>
                        <a:rPr lang="it-IT" sz="1800" dirty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ONLY </a:t>
                      </a:r>
                      <a:r>
                        <a:rPr lang="it-IT" sz="1800" dirty="0" err="1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if</a:t>
                      </a:r>
                      <a:r>
                        <a:rPr lang="it-IT" sz="1800" dirty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it-IT" sz="1800" dirty="0" err="1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at</a:t>
                      </a:r>
                      <a:r>
                        <a:rPr lang="it-IT" sz="1800" dirty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 l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east 70% of the amount of first pre-financing payment has been used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(July 2026)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6985187"/>
                  </a:ext>
                </a:extLst>
              </a:tr>
              <a:tr h="1746619">
                <a:tc>
                  <a:txBody>
                    <a:bodyPr/>
                    <a:lstStyle/>
                    <a:p>
                      <a:r>
                        <a:rPr lang="en-US" sz="1800" b="1" dirty="0">
                          <a:latin typeface="Century Gothic" panose="020B0502020202020204" pitchFamily="34" charset="0"/>
                        </a:rPr>
                        <a:t>Final Report and request for Balance payment</a:t>
                      </a:r>
                      <a:r>
                        <a:rPr lang="en-US" sz="1800" dirty="0">
                          <a:latin typeface="Century Gothic" panose="020B0502020202020204" pitchFamily="34" charset="0"/>
                        </a:rPr>
                        <a:t>: balance (hopefully the remaining </a:t>
                      </a:r>
                      <a:r>
                        <a:rPr lang="en-US" sz="1800" b="1" dirty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20%)</a:t>
                      </a:r>
                    </a:p>
                    <a:p>
                      <a:r>
                        <a:rPr lang="en-US" sz="1800" dirty="0">
                          <a:latin typeface="Century Gothic" panose="020B0502020202020204" pitchFamily="34" charset="0"/>
                        </a:rPr>
                        <a:t> 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/>
                        <a:t>80.000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Century Gothic" panose="020B0502020202020204" pitchFamily="34" charset="0"/>
                        </a:rPr>
                        <a:t>60 days after submission and </a:t>
                      </a:r>
                      <a:r>
                        <a:rPr lang="en-US" sz="1800" dirty="0">
                          <a:highlight>
                            <a:srgbClr val="FFFF00"/>
                          </a:highlight>
                          <a:latin typeface="Century Gothic" panose="020B0502020202020204" pitchFamily="34" charset="0"/>
                        </a:rPr>
                        <a:t>evaluation</a:t>
                      </a:r>
                      <a:r>
                        <a:rPr lang="en-US" sz="1800" dirty="0">
                          <a:latin typeface="Century Gothic" panose="020B0502020202020204" pitchFamily="34" charset="0"/>
                        </a:rPr>
                        <a:t> of the final report, based on the evaluation </a:t>
                      </a:r>
                      <a:r>
                        <a:rPr lang="en-US" sz="1800" dirty="0">
                          <a:highlight>
                            <a:srgbClr val="FFFF00"/>
                          </a:highlight>
                          <a:latin typeface="Century Gothic" panose="020B0502020202020204" pitchFamily="34" charset="0"/>
                        </a:rPr>
                        <a:t>score</a:t>
                      </a:r>
                      <a:r>
                        <a:rPr lang="en-US" sz="1800" dirty="0">
                          <a:latin typeface="Century Gothic" panose="020B0502020202020204" pitchFamily="34" charset="0"/>
                        </a:rPr>
                        <a:t> obtained by the project </a:t>
                      </a:r>
                      <a:r>
                        <a:rPr lang="it-IT" sz="1800" dirty="0">
                          <a:latin typeface="Century Gothic" panose="020B0502020202020204" pitchFamily="34" charset="0"/>
                        </a:rPr>
                        <a:t>(more </a:t>
                      </a:r>
                      <a:r>
                        <a:rPr lang="it-IT" sz="1800" dirty="0" err="1">
                          <a:latin typeface="Century Gothic" panose="020B0502020202020204" pitchFamily="34" charset="0"/>
                        </a:rPr>
                        <a:t>details</a:t>
                      </a:r>
                      <a:r>
                        <a:rPr lang="it-IT" sz="1800" dirty="0">
                          <a:latin typeface="Century Gothic" panose="020B0502020202020204" pitchFamily="34" charset="0"/>
                        </a:rPr>
                        <a:t> in the </a:t>
                      </a:r>
                      <a:r>
                        <a:rPr lang="it-IT" sz="1800" dirty="0" err="1">
                          <a:latin typeface="Century Gothic" panose="020B0502020202020204" pitchFamily="34" charset="0"/>
                        </a:rPr>
                        <a:t>next</a:t>
                      </a:r>
                      <a:r>
                        <a:rPr lang="it-IT" sz="1800" dirty="0"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it-IT" sz="1800" dirty="0" err="1">
                          <a:latin typeface="Century Gothic" panose="020B0502020202020204" pitchFamily="34" charset="0"/>
                        </a:rPr>
                        <a:t>phase</a:t>
                      </a:r>
                      <a:r>
                        <a:rPr lang="it-IT" sz="1800" dirty="0">
                          <a:latin typeface="Century Gothic" panose="020B0502020202020204" pitchFamily="34" charset="0"/>
                        </a:rPr>
                        <a:t>)</a:t>
                      </a:r>
                      <a:endParaRPr lang="en-US" sz="1800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6353701"/>
                  </a:ext>
                </a:extLst>
              </a:tr>
            </a:tbl>
          </a:graphicData>
        </a:graphic>
      </p:graphicFrame>
      <p:pic>
        <p:nvPicPr>
          <p:cNvPr id="5" name="Elemento grafico 4" descr="Segno di spunta con riempimento a tinta unita">
            <a:extLst>
              <a:ext uri="{FF2B5EF4-FFF2-40B4-BE49-F238E27FC236}">
                <a16:creationId xmlns:a16="http://schemas.microsoft.com/office/drawing/2014/main" id="{C6B42847-3A22-4729-91F3-710682F272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11960" y="2492896"/>
            <a:ext cx="554360" cy="55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3047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2723E61C-CB9B-799A-782C-EC7481742E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/>
              <a:t>CONSORTIUM AND PARTNERSHIP AGREEMENTS</a:t>
            </a:r>
          </a:p>
        </p:txBody>
      </p:sp>
      <p:graphicFrame>
        <p:nvGraphicFramePr>
          <p:cNvPr id="3" name="Diagramma 2">
            <a:extLst>
              <a:ext uri="{FF2B5EF4-FFF2-40B4-BE49-F238E27FC236}">
                <a16:creationId xmlns:a16="http://schemas.microsoft.com/office/drawing/2014/main" id="{B41D1032-1F83-4056-82DE-3E3C2F5F76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5683543"/>
              </p:ext>
            </p:extLst>
          </p:nvPr>
        </p:nvGraphicFramePr>
        <p:xfrm>
          <a:off x="1475656" y="170080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E6FD91EF-344E-43A9-B973-CB2254B6154E}"/>
              </a:ext>
            </a:extLst>
          </p:cNvPr>
          <p:cNvSpPr txBox="1"/>
          <p:nvPr/>
        </p:nvSpPr>
        <p:spPr>
          <a:xfrm>
            <a:off x="3779912" y="1285309"/>
            <a:ext cx="482453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400" b="1" dirty="0">
                <a:solidFill>
                  <a:srgbClr val="0070C0"/>
                </a:solidFill>
              </a:rPr>
              <a:t>IN-EULALIA: </a:t>
            </a:r>
            <a:r>
              <a:rPr lang="it-IT" sz="2400" b="1" dirty="0" err="1">
                <a:solidFill>
                  <a:srgbClr val="0070C0"/>
                </a:solidFill>
              </a:rPr>
              <a:t>bilateral</a:t>
            </a:r>
            <a:r>
              <a:rPr lang="it-IT" sz="2400" b="1" dirty="0">
                <a:solidFill>
                  <a:srgbClr val="0070C0"/>
                </a:solidFill>
              </a:rPr>
              <a:t> agreements</a:t>
            </a:r>
          </a:p>
          <a:p>
            <a:pPr algn="ctr"/>
            <a:endParaRPr lang="it-IT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057085"/>
      </p:ext>
    </p:extLst>
  </p:cSld>
  <p:clrMapOvr>
    <a:masterClrMapping/>
  </p:clrMapOvr>
</p:sld>
</file>

<file path=ppt/theme/theme1.xml><?xml version="1.0" encoding="utf-8"?>
<a:theme xmlns:a="http://schemas.openxmlformats.org/drawingml/2006/main" name="COPERTINA">
  <a:themeElements>
    <a:clrScheme name="Personalizzato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95959"/>
      </a:hlink>
      <a:folHlink>
        <a:srgbClr val="59595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4000" b="1" dirty="0" smtClean="0">
            <a:solidFill>
              <a:schemeClr val="bg1"/>
            </a:solidFill>
            <a:latin typeface="Century Gothic" panose="020B050202020202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DIAPOSITIVE">
  <a:themeElements>
    <a:clrScheme name="Personalizzato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95959"/>
      </a:hlink>
      <a:folHlink>
        <a:srgbClr val="59595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HIUSURA">
  <a:themeElements>
    <a:clrScheme name="Personalizzato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95959"/>
      </a:hlink>
      <a:folHlink>
        <a:srgbClr val="59595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2575</TotalTime>
  <Words>1976</Words>
  <Application>Microsoft Office PowerPoint</Application>
  <PresentationFormat>Presentazione su schermo (4:3)</PresentationFormat>
  <Paragraphs>321</Paragraphs>
  <Slides>23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23</vt:i4>
      </vt:variant>
    </vt:vector>
  </HeadingPairs>
  <TitlesOfParts>
    <vt:vector size="33" baseType="lpstr">
      <vt:lpstr>Aptos Narrow</vt:lpstr>
      <vt:lpstr>Arial</vt:lpstr>
      <vt:lpstr>Calibri</vt:lpstr>
      <vt:lpstr>Century Gothic</vt:lpstr>
      <vt:lpstr>FreeSans</vt:lpstr>
      <vt:lpstr>Symbol</vt:lpstr>
      <vt:lpstr>Wingdings</vt:lpstr>
      <vt:lpstr>COPERTINA</vt:lpstr>
      <vt:lpstr>DIAPOSITIVE</vt:lpstr>
      <vt:lpstr>CHIUSURA</vt:lpstr>
      <vt:lpstr>IN-EULALIA kick off meeting  19/11/2024 Bologna Financial and administrative issues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IN-EULALIA BUDGET</vt:lpstr>
      <vt:lpstr>IN-EULALIA BUDGET</vt:lpstr>
      <vt:lpstr>The Budget file</vt:lpstr>
      <vt:lpstr>CONTINOUS MONITORING: REPORTING TOOL </vt:lpstr>
      <vt:lpstr>IN-EULALIA BUDGET</vt:lpstr>
      <vt:lpstr>Presentazione standard di PowerPoint</vt:lpstr>
      <vt:lpstr>Presentazione standard di PowerPoint</vt:lpstr>
      <vt:lpstr>Credits:</vt:lpstr>
    </vt:vector>
  </TitlesOfParts>
  <Company>Università di Bologna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</dc:creator>
  <cp:lastModifiedBy>Stefania Pollastri</cp:lastModifiedBy>
  <cp:revision>109</cp:revision>
  <dcterms:created xsi:type="dcterms:W3CDTF">2017-11-13T10:11:35Z</dcterms:created>
  <dcterms:modified xsi:type="dcterms:W3CDTF">2024-11-22T07:47:12Z</dcterms:modified>
</cp:coreProperties>
</file>